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48"/>
  </p:notesMasterIdLst>
  <p:sldIdLst>
    <p:sldId id="257" r:id="rId2"/>
    <p:sldId id="285" r:id="rId3"/>
    <p:sldId id="326" r:id="rId4"/>
    <p:sldId id="369" r:id="rId5"/>
    <p:sldId id="327" r:id="rId6"/>
    <p:sldId id="438" r:id="rId7"/>
    <p:sldId id="463" r:id="rId8"/>
    <p:sldId id="500" r:id="rId9"/>
    <p:sldId id="501" r:id="rId10"/>
    <p:sldId id="502" r:id="rId11"/>
    <p:sldId id="503" r:id="rId12"/>
    <p:sldId id="504" r:id="rId13"/>
    <p:sldId id="505" r:id="rId14"/>
    <p:sldId id="507" r:id="rId15"/>
    <p:sldId id="508" r:id="rId16"/>
    <p:sldId id="499" r:id="rId17"/>
    <p:sldId id="510" r:id="rId18"/>
    <p:sldId id="509" r:id="rId19"/>
    <p:sldId id="513" r:id="rId20"/>
    <p:sldId id="511" r:id="rId21"/>
    <p:sldId id="514" r:id="rId22"/>
    <p:sldId id="515" r:id="rId23"/>
    <p:sldId id="519" r:id="rId24"/>
    <p:sldId id="506" r:id="rId25"/>
    <p:sldId id="526" r:id="rId26"/>
    <p:sldId id="520" r:id="rId27"/>
    <p:sldId id="516" r:id="rId28"/>
    <p:sldId id="522" r:id="rId29"/>
    <p:sldId id="523" r:id="rId30"/>
    <p:sldId id="524" r:id="rId31"/>
    <p:sldId id="525" r:id="rId32"/>
    <p:sldId id="527" r:id="rId33"/>
    <p:sldId id="521" r:id="rId34"/>
    <p:sldId id="517" r:id="rId35"/>
    <p:sldId id="529" r:id="rId36"/>
    <p:sldId id="530" r:id="rId37"/>
    <p:sldId id="380" r:id="rId38"/>
    <p:sldId id="338" r:id="rId39"/>
    <p:sldId id="392" r:id="rId40"/>
    <p:sldId id="378" r:id="rId41"/>
    <p:sldId id="395" r:id="rId42"/>
    <p:sldId id="528" r:id="rId43"/>
    <p:sldId id="368" r:id="rId44"/>
    <p:sldId id="490" r:id="rId45"/>
    <p:sldId id="400" r:id="rId46"/>
    <p:sldId id="33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6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66" autoAdjust="0"/>
    <p:restoredTop sz="83118" autoAdjust="0"/>
  </p:normalViewPr>
  <p:slideViewPr>
    <p:cSldViewPr snapToGrid="0">
      <p:cViewPr varScale="1">
        <p:scale>
          <a:sx n="96" d="100"/>
          <a:sy n="96" d="100"/>
        </p:scale>
        <p:origin x="960" y="3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BF47D1-607F-45EE-AE63-C10CF3AC8DD9}" type="datetimeFigureOut">
              <a:rPr lang="en-US" smtClean="0"/>
              <a:t>10/16/2023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74461-D808-4EBD-B8B3-953FBFCC6ED3}" type="slidenum">
              <a:rPr lang="en-US" smtClean="0"/>
              <a:t>‹#›</a:t>
            </a:fld>
            <a:endParaRPr lang="en-US"/>
          </a:p>
        </p:txBody>
      </p:sp>
    </p:spTree>
    <p:extLst>
      <p:ext uri="{BB962C8B-B14F-4D97-AF65-F5344CB8AC3E}">
        <p14:creationId xmlns:p14="http://schemas.microsoft.com/office/powerpoint/2010/main" val="2538971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GitHub folder – HR Management System for demos</a:t>
            </a:r>
          </a:p>
        </p:txBody>
      </p:sp>
      <p:sp>
        <p:nvSpPr>
          <p:cNvPr id="4" name="Slide Number Placeholder 3"/>
          <p:cNvSpPr>
            <a:spLocks noGrp="1"/>
          </p:cNvSpPr>
          <p:nvPr>
            <p:ph type="sldNum" sz="quarter" idx="5"/>
          </p:nvPr>
        </p:nvSpPr>
        <p:spPr/>
        <p:txBody>
          <a:bodyPr/>
          <a:lstStyle/>
          <a:p>
            <a:fld id="{EACEE071-6BA9-400B-8DDD-7178D39C29B3}" type="slidenum">
              <a:rPr lang="en-US" smtClean="0"/>
              <a:t>1</a:t>
            </a:fld>
            <a:endParaRPr lang="en-US"/>
          </a:p>
        </p:txBody>
      </p:sp>
    </p:spTree>
    <p:extLst>
      <p:ext uri="{BB962C8B-B14F-4D97-AF65-F5344CB8AC3E}">
        <p14:creationId xmlns:p14="http://schemas.microsoft.com/office/powerpoint/2010/main" val="3690817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10</a:t>
            </a:fld>
            <a:endParaRPr lang="en-US"/>
          </a:p>
        </p:txBody>
      </p:sp>
    </p:spTree>
    <p:extLst>
      <p:ext uri="{BB962C8B-B14F-4D97-AF65-F5344CB8AC3E}">
        <p14:creationId xmlns:p14="http://schemas.microsoft.com/office/powerpoint/2010/main" val="4078214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11</a:t>
            </a:fld>
            <a:endParaRPr lang="en-US"/>
          </a:p>
        </p:txBody>
      </p:sp>
    </p:spTree>
    <p:extLst>
      <p:ext uri="{BB962C8B-B14F-4D97-AF65-F5344CB8AC3E}">
        <p14:creationId xmlns:p14="http://schemas.microsoft.com/office/powerpoint/2010/main" val="3762479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12</a:t>
            </a:fld>
            <a:endParaRPr lang="en-US"/>
          </a:p>
        </p:txBody>
      </p:sp>
    </p:spTree>
    <p:extLst>
      <p:ext uri="{BB962C8B-B14F-4D97-AF65-F5344CB8AC3E}">
        <p14:creationId xmlns:p14="http://schemas.microsoft.com/office/powerpoint/2010/main" val="195332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13</a:t>
            </a:fld>
            <a:endParaRPr lang="en-US"/>
          </a:p>
        </p:txBody>
      </p:sp>
    </p:spTree>
    <p:extLst>
      <p:ext uri="{BB962C8B-B14F-4D97-AF65-F5344CB8AC3E}">
        <p14:creationId xmlns:p14="http://schemas.microsoft.com/office/powerpoint/2010/main" val="91088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14</a:t>
            </a:fld>
            <a:endParaRPr lang="en-US"/>
          </a:p>
        </p:txBody>
      </p:sp>
    </p:spTree>
    <p:extLst>
      <p:ext uri="{BB962C8B-B14F-4D97-AF65-F5344CB8AC3E}">
        <p14:creationId xmlns:p14="http://schemas.microsoft.com/office/powerpoint/2010/main" val="1558128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15</a:t>
            </a:fld>
            <a:endParaRPr lang="en-US"/>
          </a:p>
        </p:txBody>
      </p:sp>
    </p:spTree>
    <p:extLst>
      <p:ext uri="{BB962C8B-B14F-4D97-AF65-F5344CB8AC3E}">
        <p14:creationId xmlns:p14="http://schemas.microsoft.com/office/powerpoint/2010/main" val="3491372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16</a:t>
            </a:fld>
            <a:endParaRPr lang="en-US"/>
          </a:p>
        </p:txBody>
      </p:sp>
    </p:spTree>
    <p:extLst>
      <p:ext uri="{BB962C8B-B14F-4D97-AF65-F5344CB8AC3E}">
        <p14:creationId xmlns:p14="http://schemas.microsoft.com/office/powerpoint/2010/main" val="2135451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17</a:t>
            </a:fld>
            <a:endParaRPr lang="en-US"/>
          </a:p>
        </p:txBody>
      </p:sp>
    </p:spTree>
    <p:extLst>
      <p:ext uri="{BB962C8B-B14F-4D97-AF65-F5344CB8AC3E}">
        <p14:creationId xmlns:p14="http://schemas.microsoft.com/office/powerpoint/2010/main" val="17827706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18</a:t>
            </a:fld>
            <a:endParaRPr lang="en-US"/>
          </a:p>
        </p:txBody>
      </p:sp>
    </p:spTree>
    <p:extLst>
      <p:ext uri="{BB962C8B-B14F-4D97-AF65-F5344CB8AC3E}">
        <p14:creationId xmlns:p14="http://schemas.microsoft.com/office/powerpoint/2010/main" val="26738099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19</a:t>
            </a:fld>
            <a:endParaRPr lang="en-US"/>
          </a:p>
        </p:txBody>
      </p:sp>
    </p:spTree>
    <p:extLst>
      <p:ext uri="{BB962C8B-B14F-4D97-AF65-F5344CB8AC3E}">
        <p14:creationId xmlns:p14="http://schemas.microsoft.com/office/powerpoint/2010/main" val="2112064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a:t>
            </a:fld>
            <a:endParaRPr lang="en-US"/>
          </a:p>
        </p:txBody>
      </p:sp>
    </p:spTree>
    <p:extLst>
      <p:ext uri="{BB962C8B-B14F-4D97-AF65-F5344CB8AC3E}">
        <p14:creationId xmlns:p14="http://schemas.microsoft.com/office/powerpoint/2010/main" val="636582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20</a:t>
            </a:fld>
            <a:endParaRPr lang="en-US"/>
          </a:p>
        </p:txBody>
      </p:sp>
    </p:spTree>
    <p:extLst>
      <p:ext uri="{BB962C8B-B14F-4D97-AF65-F5344CB8AC3E}">
        <p14:creationId xmlns:p14="http://schemas.microsoft.com/office/powerpoint/2010/main" val="4053013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21</a:t>
            </a:fld>
            <a:endParaRPr lang="en-US"/>
          </a:p>
        </p:txBody>
      </p:sp>
    </p:spTree>
    <p:extLst>
      <p:ext uri="{BB962C8B-B14F-4D97-AF65-F5344CB8AC3E}">
        <p14:creationId xmlns:p14="http://schemas.microsoft.com/office/powerpoint/2010/main" val="36936764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22</a:t>
            </a:fld>
            <a:endParaRPr lang="en-US"/>
          </a:p>
        </p:txBody>
      </p:sp>
    </p:spTree>
    <p:extLst>
      <p:ext uri="{BB962C8B-B14F-4D97-AF65-F5344CB8AC3E}">
        <p14:creationId xmlns:p14="http://schemas.microsoft.com/office/powerpoint/2010/main" val="9420666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23</a:t>
            </a:fld>
            <a:endParaRPr lang="en-US"/>
          </a:p>
        </p:txBody>
      </p:sp>
    </p:spTree>
    <p:extLst>
      <p:ext uri="{BB962C8B-B14F-4D97-AF65-F5344CB8AC3E}">
        <p14:creationId xmlns:p14="http://schemas.microsoft.com/office/powerpoint/2010/main" val="24461470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24</a:t>
            </a:fld>
            <a:endParaRPr lang="en-US"/>
          </a:p>
        </p:txBody>
      </p:sp>
    </p:spTree>
    <p:extLst>
      <p:ext uri="{BB962C8B-B14F-4D97-AF65-F5344CB8AC3E}">
        <p14:creationId xmlns:p14="http://schemas.microsoft.com/office/powerpoint/2010/main" val="3543166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25</a:t>
            </a:fld>
            <a:endParaRPr lang="en-US"/>
          </a:p>
        </p:txBody>
      </p:sp>
    </p:spTree>
    <p:extLst>
      <p:ext uri="{BB962C8B-B14F-4D97-AF65-F5344CB8AC3E}">
        <p14:creationId xmlns:p14="http://schemas.microsoft.com/office/powerpoint/2010/main" val="32726527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26</a:t>
            </a:fld>
            <a:endParaRPr lang="en-US"/>
          </a:p>
        </p:txBody>
      </p:sp>
    </p:spTree>
    <p:extLst>
      <p:ext uri="{BB962C8B-B14F-4D97-AF65-F5344CB8AC3E}">
        <p14:creationId xmlns:p14="http://schemas.microsoft.com/office/powerpoint/2010/main" val="4905272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27</a:t>
            </a:fld>
            <a:endParaRPr lang="en-US"/>
          </a:p>
        </p:txBody>
      </p:sp>
    </p:spTree>
    <p:extLst>
      <p:ext uri="{BB962C8B-B14F-4D97-AF65-F5344CB8AC3E}">
        <p14:creationId xmlns:p14="http://schemas.microsoft.com/office/powerpoint/2010/main" val="19627000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28</a:t>
            </a:fld>
            <a:endParaRPr lang="en-US"/>
          </a:p>
        </p:txBody>
      </p:sp>
    </p:spTree>
    <p:extLst>
      <p:ext uri="{BB962C8B-B14F-4D97-AF65-F5344CB8AC3E}">
        <p14:creationId xmlns:p14="http://schemas.microsoft.com/office/powerpoint/2010/main" val="34627229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29</a:t>
            </a:fld>
            <a:endParaRPr lang="en-US"/>
          </a:p>
        </p:txBody>
      </p:sp>
    </p:spTree>
    <p:extLst>
      <p:ext uri="{BB962C8B-B14F-4D97-AF65-F5344CB8AC3E}">
        <p14:creationId xmlns:p14="http://schemas.microsoft.com/office/powerpoint/2010/main" val="2858402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a:t>
            </a:fld>
            <a:endParaRPr lang="en-US"/>
          </a:p>
        </p:txBody>
      </p:sp>
    </p:spTree>
    <p:extLst>
      <p:ext uri="{BB962C8B-B14F-4D97-AF65-F5344CB8AC3E}">
        <p14:creationId xmlns:p14="http://schemas.microsoft.com/office/powerpoint/2010/main" val="36867642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30</a:t>
            </a:fld>
            <a:endParaRPr lang="en-US"/>
          </a:p>
        </p:txBody>
      </p:sp>
    </p:spTree>
    <p:extLst>
      <p:ext uri="{BB962C8B-B14F-4D97-AF65-F5344CB8AC3E}">
        <p14:creationId xmlns:p14="http://schemas.microsoft.com/office/powerpoint/2010/main" val="30952284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31</a:t>
            </a:fld>
            <a:endParaRPr lang="en-US"/>
          </a:p>
        </p:txBody>
      </p:sp>
    </p:spTree>
    <p:extLst>
      <p:ext uri="{BB962C8B-B14F-4D97-AF65-F5344CB8AC3E}">
        <p14:creationId xmlns:p14="http://schemas.microsoft.com/office/powerpoint/2010/main" val="5899200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32</a:t>
            </a:fld>
            <a:endParaRPr lang="en-US"/>
          </a:p>
        </p:txBody>
      </p:sp>
    </p:spTree>
    <p:extLst>
      <p:ext uri="{BB962C8B-B14F-4D97-AF65-F5344CB8AC3E}">
        <p14:creationId xmlns:p14="http://schemas.microsoft.com/office/powerpoint/2010/main" val="20269242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33</a:t>
            </a:fld>
            <a:endParaRPr lang="en-US"/>
          </a:p>
        </p:txBody>
      </p:sp>
    </p:spTree>
    <p:extLst>
      <p:ext uri="{BB962C8B-B14F-4D97-AF65-F5344CB8AC3E}">
        <p14:creationId xmlns:p14="http://schemas.microsoft.com/office/powerpoint/2010/main" val="32478497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34</a:t>
            </a:fld>
            <a:endParaRPr lang="en-US"/>
          </a:p>
        </p:txBody>
      </p:sp>
    </p:spTree>
    <p:extLst>
      <p:ext uri="{BB962C8B-B14F-4D97-AF65-F5344CB8AC3E}">
        <p14:creationId xmlns:p14="http://schemas.microsoft.com/office/powerpoint/2010/main" val="642166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35</a:t>
            </a:fld>
            <a:endParaRPr lang="en-US"/>
          </a:p>
        </p:txBody>
      </p:sp>
    </p:spTree>
    <p:extLst>
      <p:ext uri="{BB962C8B-B14F-4D97-AF65-F5344CB8AC3E}">
        <p14:creationId xmlns:p14="http://schemas.microsoft.com/office/powerpoint/2010/main" val="35660409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36</a:t>
            </a:fld>
            <a:endParaRPr lang="en-US"/>
          </a:p>
        </p:txBody>
      </p:sp>
    </p:spTree>
    <p:extLst>
      <p:ext uri="{BB962C8B-B14F-4D97-AF65-F5344CB8AC3E}">
        <p14:creationId xmlns:p14="http://schemas.microsoft.com/office/powerpoint/2010/main" val="22028627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14815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Too understaffed</a:t>
            </a:r>
          </a:p>
          <a:p>
            <a:pPr marL="171450" indent="-171450">
              <a:buFontTx/>
              <a:buChar char="-"/>
            </a:pPr>
            <a:r>
              <a:rPr lang="en-US" dirty="0"/>
              <a:t>Too much support work fixing bugs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92633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2940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4</a:t>
            </a:fld>
            <a:endParaRPr lang="en-US"/>
          </a:p>
        </p:txBody>
      </p:sp>
    </p:spTree>
    <p:extLst>
      <p:ext uri="{BB962C8B-B14F-4D97-AF65-F5344CB8AC3E}">
        <p14:creationId xmlns:p14="http://schemas.microsoft.com/office/powerpoint/2010/main" val="1627053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you went to your surgeon and said “Hey I need this operation done” and he goes “Okay it’ll take 24 hours.” And if you respond “Okay but can you do it in 4?” …would you want to get surgery from the surgeon who agrees to that?</a:t>
            </a:r>
          </a:p>
          <a:p>
            <a:endParaRPr lang="en-US" dirty="0"/>
          </a:p>
          <a:p>
            <a:r>
              <a:rPr lang="en-US" dirty="0"/>
              <a:t>“Oh yeah I can totally do that surgery in 4 hours, I just need to not wash my hands, not wash the tools from the last surgery, and I’ll just use 5 stitches to sew you up instead of 50.”</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7237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429861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074461-D808-4EBD-B8B3-953FBFCC6E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84280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43</a:t>
            </a:fld>
            <a:endParaRPr lang="en-US"/>
          </a:p>
        </p:txBody>
      </p:sp>
    </p:spTree>
    <p:extLst>
      <p:ext uri="{BB962C8B-B14F-4D97-AF65-F5344CB8AC3E}">
        <p14:creationId xmlns:p14="http://schemas.microsoft.com/office/powerpoint/2010/main" val="36103012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44</a:t>
            </a:fld>
            <a:endParaRPr lang="en-US"/>
          </a:p>
        </p:txBody>
      </p:sp>
    </p:spTree>
    <p:extLst>
      <p:ext uri="{BB962C8B-B14F-4D97-AF65-F5344CB8AC3E}">
        <p14:creationId xmlns:p14="http://schemas.microsoft.com/office/powerpoint/2010/main" val="31485985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74461-D808-4EBD-B8B3-953FBFCC6ED3}" type="slidenum">
              <a:rPr lang="en-US" smtClean="0"/>
              <a:t>45</a:t>
            </a:fld>
            <a:endParaRPr lang="en-US"/>
          </a:p>
        </p:txBody>
      </p:sp>
    </p:spTree>
    <p:extLst>
      <p:ext uri="{BB962C8B-B14F-4D97-AF65-F5344CB8AC3E}">
        <p14:creationId xmlns:p14="http://schemas.microsoft.com/office/powerpoint/2010/main" val="3442611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5</a:t>
            </a:fld>
            <a:endParaRPr lang="en-US"/>
          </a:p>
        </p:txBody>
      </p:sp>
    </p:spTree>
    <p:extLst>
      <p:ext uri="{BB962C8B-B14F-4D97-AF65-F5344CB8AC3E}">
        <p14:creationId xmlns:p14="http://schemas.microsoft.com/office/powerpoint/2010/main" val="1841737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6</a:t>
            </a:fld>
            <a:endParaRPr lang="en-US"/>
          </a:p>
        </p:txBody>
      </p:sp>
    </p:spTree>
    <p:extLst>
      <p:ext uri="{BB962C8B-B14F-4D97-AF65-F5344CB8AC3E}">
        <p14:creationId xmlns:p14="http://schemas.microsoft.com/office/powerpoint/2010/main" val="3110209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7</a:t>
            </a:fld>
            <a:endParaRPr lang="en-US"/>
          </a:p>
        </p:txBody>
      </p:sp>
    </p:spTree>
    <p:extLst>
      <p:ext uri="{BB962C8B-B14F-4D97-AF65-F5344CB8AC3E}">
        <p14:creationId xmlns:p14="http://schemas.microsoft.com/office/powerpoint/2010/main" val="1481514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8</a:t>
            </a:fld>
            <a:endParaRPr lang="en-US"/>
          </a:p>
        </p:txBody>
      </p:sp>
    </p:spTree>
    <p:extLst>
      <p:ext uri="{BB962C8B-B14F-4D97-AF65-F5344CB8AC3E}">
        <p14:creationId xmlns:p14="http://schemas.microsoft.com/office/powerpoint/2010/main" val="82320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9</a:t>
            </a:fld>
            <a:endParaRPr lang="en-US"/>
          </a:p>
        </p:txBody>
      </p:sp>
    </p:spTree>
    <p:extLst>
      <p:ext uri="{BB962C8B-B14F-4D97-AF65-F5344CB8AC3E}">
        <p14:creationId xmlns:p14="http://schemas.microsoft.com/office/powerpoint/2010/main" val="4157844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0D549-F609-4ED3-8963-AF0CBF3680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CAA17A-1098-419A-8585-E680D81178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9A151D-61BD-48D1-8C67-4C327383A45F}"/>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4572C576-331D-4E09-88E2-6EB25C684F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59541-EA62-4109-ABD5-F105A295B77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293211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74FE6-F914-41AA-88EC-E4EB246CE9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76D8E4-7B81-43C8-9E0C-E6D9BBE6A4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C0A446-E986-479F-865A-253DDD95AAF0}"/>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61962C5E-6BC2-4157-896F-20C3B3956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2CA8BB-B7DC-49ED-A1F9-45449319632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764913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BD8934-B74E-4AE0-B765-ECE3C9A074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A56AB3-C0E0-4C3D-B3A4-916BF6C313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42220-AFF0-42C5-AF12-AD2AC576987C}"/>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04BED1E5-E582-4C65-900E-24E56C398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9EE9A6-F609-4B8B-AE51-59399BB00C9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695595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95D01-CAFE-4A1A-A804-F23913EB36CF}"/>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BDBD820-3F0E-466E-9035-C5A24E697D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D017A9-4DF9-4FBC-8DFE-1AF8ABE962B1}"/>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179C97CE-189D-45E0-91B2-04695DE2E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86EDA0-DDF2-410C-A702-40E5C32C20A6}"/>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313728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4772-8467-4E19-8A52-A529C7B3DE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8A9D6B-AA2E-41FA-BDFC-46C87BDCF8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B5F044-85E8-449D-A4F3-7EAC9AD07B2A}"/>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0C068485-216E-4AEA-8404-05B4ACF615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57587-3E1F-480C-81BD-741C81CE440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786865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F0DC6-DE10-4E0B-BCBA-32E711C8A9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C68941-20E5-4343-8250-265C6DAC54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677973-E72E-4CC0-8D61-FCCC8406C1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EFF417-B339-40DE-B352-1ECEDBB7BA2E}"/>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6" name="Footer Placeholder 5">
            <a:extLst>
              <a:ext uri="{FF2B5EF4-FFF2-40B4-BE49-F238E27FC236}">
                <a16:creationId xmlns:a16="http://schemas.microsoft.com/office/drawing/2014/main" id="{B145B31E-728B-4DBE-8BD9-E37BC320A5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D743D7-ECE6-4EEE-A8EE-EFB4DBFE537B}"/>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114645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5A82E-579C-45F5-A951-1E10C98D14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672278-8C31-4955-BCB5-81132BB5FB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B4B5AF-BC8F-4D55-B34E-3947255AEB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C4CE63-7562-4D15-BD15-363CDC2145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026435-DAAC-4A88-8E75-D1C9066E3A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6F1FBD-42A5-4A9E-8F95-934AAA624C4A}"/>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8" name="Footer Placeholder 7">
            <a:extLst>
              <a:ext uri="{FF2B5EF4-FFF2-40B4-BE49-F238E27FC236}">
                <a16:creationId xmlns:a16="http://schemas.microsoft.com/office/drawing/2014/main" id="{263529DF-CBEB-4F8A-AE4A-1E17ED0E3F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11928E-44C3-496F-B06D-DE65B8B56D5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349258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1837D-0203-44E9-A800-75FB3F0C90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7691E0-63A3-4F58-8784-3CF3D4825FEC}"/>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4" name="Footer Placeholder 3">
            <a:extLst>
              <a:ext uri="{FF2B5EF4-FFF2-40B4-BE49-F238E27FC236}">
                <a16:creationId xmlns:a16="http://schemas.microsoft.com/office/drawing/2014/main" id="{A543B4FF-56D4-4561-8AA0-715AC2EF17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24245B-8F4F-4989-8B66-F14D9F460DCC}"/>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401474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97D826-C0CD-4DA3-9804-3B37794D9B46}"/>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3" name="Footer Placeholder 2">
            <a:extLst>
              <a:ext uri="{FF2B5EF4-FFF2-40B4-BE49-F238E27FC236}">
                <a16:creationId xmlns:a16="http://schemas.microsoft.com/office/drawing/2014/main" id="{DB73DFA2-D509-44F1-BB96-FF03916E0E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BF2E06-E28D-4612-9A89-EBD147748F4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189200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EA060-F102-4A2F-A00A-664EF5480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9E5B43-3611-4819-A036-8C5F1E42BE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EA2AB7-BFE4-490A-AFEB-5A016701BA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585B19-24B8-4C1F-89D6-5412D092758A}"/>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6" name="Footer Placeholder 5">
            <a:extLst>
              <a:ext uri="{FF2B5EF4-FFF2-40B4-BE49-F238E27FC236}">
                <a16:creationId xmlns:a16="http://schemas.microsoft.com/office/drawing/2014/main" id="{F9179F1F-F5FB-498D-A4C7-6EDC1DD78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78AB6-BF35-4C0B-B331-22ED520AE9E2}"/>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3303872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6FE43-BAB1-41F0-BFF0-94DD8B3F4B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C826E6-5590-4624-A426-EE1A424BC7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D4AF21-041F-4FA7-87E4-B870EDA36B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47AF2C-DB15-4789-9385-B5DB53324498}"/>
              </a:ext>
            </a:extLst>
          </p:cNvPr>
          <p:cNvSpPr>
            <a:spLocks noGrp="1"/>
          </p:cNvSpPr>
          <p:nvPr>
            <p:ph type="dt" sz="half" idx="10"/>
          </p:nvPr>
        </p:nvSpPr>
        <p:spPr/>
        <p:txBody>
          <a:bodyPr/>
          <a:lstStyle/>
          <a:p>
            <a:fld id="{A4BF2526-C75C-47BE-928B-0135A92A66BE}" type="datetimeFigureOut">
              <a:rPr lang="en-US" smtClean="0"/>
              <a:t>10/16/2023</a:t>
            </a:fld>
            <a:endParaRPr lang="en-US"/>
          </a:p>
        </p:txBody>
      </p:sp>
      <p:sp>
        <p:nvSpPr>
          <p:cNvPr id="6" name="Footer Placeholder 5">
            <a:extLst>
              <a:ext uri="{FF2B5EF4-FFF2-40B4-BE49-F238E27FC236}">
                <a16:creationId xmlns:a16="http://schemas.microsoft.com/office/drawing/2014/main" id="{C2F65690-CB51-4930-B426-18021D38FB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4FFDAB-4B46-4100-A689-0064DB52B04E}"/>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140725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D6E2E7-5F4D-4B43-B201-1C682CF80B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CA8DF1-9081-4F65-B36D-44EAFBA9C7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3121AD-9DC3-463F-98F7-B2E1CA5400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BF2526-C75C-47BE-928B-0135A92A66BE}" type="datetimeFigureOut">
              <a:rPr lang="en-US" smtClean="0"/>
              <a:t>10/16/2023</a:t>
            </a:fld>
            <a:endParaRPr lang="en-US"/>
          </a:p>
        </p:txBody>
      </p:sp>
      <p:sp>
        <p:nvSpPr>
          <p:cNvPr id="5" name="Footer Placeholder 4">
            <a:extLst>
              <a:ext uri="{FF2B5EF4-FFF2-40B4-BE49-F238E27FC236}">
                <a16:creationId xmlns:a16="http://schemas.microsoft.com/office/drawing/2014/main" id="{2800C0D7-400D-4BA6-BC06-CFC5FBDCFC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2E6C9D-08DD-4E4B-8A70-A4B32C36A2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CE6D87-DEBB-4D35-A363-8431759C78C9}" type="slidenum">
              <a:rPr lang="en-US" smtClean="0"/>
              <a:t>‹#›</a:t>
            </a:fld>
            <a:endParaRPr lang="en-US"/>
          </a:p>
        </p:txBody>
      </p:sp>
    </p:spTree>
    <p:extLst>
      <p:ext uri="{BB962C8B-B14F-4D97-AF65-F5344CB8AC3E}">
        <p14:creationId xmlns:p14="http://schemas.microsoft.com/office/powerpoint/2010/main" val="59232541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www.youtube.com/watch?v=oNi7DV7fJcU"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leantechniques.com/" TargetMode="External"/><Relationship Id="rId7" Type="http://schemas.openxmlformats.org/officeDocument/2006/relationships/hyperlink" Target="http://www.scottsauber.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red-gate.com/hub/events/friends-of-rg/friend/ScottSauber" TargetMode="External"/><Relationship Id="rId5" Type="http://schemas.openxmlformats.org/officeDocument/2006/relationships/hyperlink" Target="https://mvp.microsoft.com/en-us/PublicProfile/5005146?fullName=Scott%20%20Sauber" TargetMode="External"/><Relationship Id="rId10" Type="http://schemas.openxmlformats.org/officeDocument/2006/relationships/image" Target="../media/image7.png"/><Relationship Id="rId4" Type="http://schemas.openxmlformats.org/officeDocument/2006/relationships/hyperlink" Target="https://www.meetup.com/iadnug/" TargetMode="External"/><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zone.com/articles/writing-your-first-unit-test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1" y="1532573"/>
            <a:ext cx="12192000" cy="3258367"/>
          </a:xfrm>
        </p:spPr>
        <p:txBody>
          <a:bodyPr>
            <a:noAutofit/>
          </a:bodyPr>
          <a:lstStyle/>
          <a:p>
            <a:r>
              <a:rPr lang="en-US" sz="8000" b="1" dirty="0">
                <a:solidFill>
                  <a:schemeClr val="bg1"/>
                </a:solidFill>
                <a:latin typeface="+mn-lt"/>
                <a:ea typeface="Open Sans" panose="020B0606030504020204" pitchFamily="34" charset="0"/>
                <a:cs typeface="Open Sans" panose="020B0606030504020204" pitchFamily="34" charset="0"/>
              </a:rPr>
              <a:t>Test Driven </a:t>
            </a:r>
            <a:r>
              <a:rPr lang="en-US" sz="8000" b="1" dirty="0" err="1">
                <a:solidFill>
                  <a:schemeClr val="bg1"/>
                </a:solidFill>
                <a:latin typeface="+mn-lt"/>
                <a:ea typeface="Open Sans" panose="020B0606030504020204" pitchFamily="34" charset="0"/>
                <a:cs typeface="Open Sans" panose="020B0606030504020204" pitchFamily="34" charset="0"/>
              </a:rPr>
              <a:t>Developmet</a:t>
            </a:r>
            <a:br>
              <a:rPr lang="en-US" sz="8000" b="1" dirty="0">
                <a:solidFill>
                  <a:schemeClr val="bg1"/>
                </a:solidFill>
                <a:latin typeface="+mn-lt"/>
                <a:ea typeface="Open Sans" panose="020B0606030504020204" pitchFamily="34" charset="0"/>
                <a:cs typeface="Open Sans" panose="020B0606030504020204" pitchFamily="34" charset="0"/>
              </a:rPr>
            </a:br>
            <a:r>
              <a:rPr lang="en-US" sz="8000" b="1" dirty="0">
                <a:solidFill>
                  <a:schemeClr val="bg1"/>
                </a:solidFill>
                <a:latin typeface="+mn-lt"/>
                <a:ea typeface="Open Sans" panose="020B0606030504020204" pitchFamily="34" charset="0"/>
                <a:cs typeface="Open Sans" panose="020B0606030504020204" pitchFamily="34" charset="0"/>
              </a:rPr>
              <a:t>with C#</a:t>
            </a:r>
            <a:br>
              <a:rPr lang="en-US" sz="8000" b="1" dirty="0">
                <a:solidFill>
                  <a:schemeClr val="bg1"/>
                </a:solidFill>
                <a:latin typeface="+mn-lt"/>
                <a:ea typeface="Open Sans" panose="020B0606030504020204" pitchFamily="34" charset="0"/>
                <a:cs typeface="Open Sans" panose="020B0606030504020204" pitchFamily="34" charset="0"/>
              </a:rPr>
            </a:br>
            <a:r>
              <a:rPr lang="en-US" sz="8000" b="1" dirty="0">
                <a:solidFill>
                  <a:schemeClr val="bg1"/>
                </a:solidFill>
                <a:latin typeface="+mn-lt"/>
                <a:ea typeface="Open Sans" panose="020B0606030504020204" pitchFamily="34" charset="0"/>
                <a:cs typeface="Open Sans" panose="020B0606030504020204" pitchFamily="34" charset="0"/>
              </a:rPr>
              <a:t>From Padawan     to Jedi </a:t>
            </a:r>
          </a:p>
        </p:txBody>
      </p:sp>
      <p:sp>
        <p:nvSpPr>
          <p:cNvPr id="4" name="Subtitle 2">
            <a:extLst>
              <a:ext uri="{FF2B5EF4-FFF2-40B4-BE49-F238E27FC236}">
                <a16:creationId xmlns:a16="http://schemas.microsoft.com/office/drawing/2014/main" id="{938EF936-BB12-46CA-86F7-049CEBB8D29A}"/>
              </a:ext>
            </a:extLst>
          </p:cNvPr>
          <p:cNvSpPr>
            <a:spLocks noGrp="1"/>
          </p:cNvSpPr>
          <p:nvPr>
            <p:ph type="subTitle" idx="1"/>
          </p:nvPr>
        </p:nvSpPr>
        <p:spPr>
          <a:xfrm>
            <a:off x="117446" y="6295281"/>
            <a:ext cx="12192000" cy="525294"/>
          </a:xfrm>
        </p:spPr>
        <p:txBody>
          <a:bodyPr>
            <a:normAutofit/>
          </a:bodyPr>
          <a:lstStyle/>
          <a:p>
            <a:pPr algn="l"/>
            <a:r>
              <a:rPr lang="en-US" dirty="0">
                <a:solidFill>
                  <a:schemeClr val="bg1"/>
                </a:solidFill>
                <a:ea typeface="Open Sans" panose="020B0606030504020204" pitchFamily="34" charset="0"/>
                <a:cs typeface="Open Sans" panose="020B0606030504020204" pitchFamily="34" charset="0"/>
              </a:rPr>
              <a:t>Slides at scottsauber.com</a:t>
            </a:r>
          </a:p>
        </p:txBody>
      </p:sp>
      <p:grpSp>
        <p:nvGrpSpPr>
          <p:cNvPr id="5" name="Group 4">
            <a:extLst>
              <a:ext uri="{FF2B5EF4-FFF2-40B4-BE49-F238E27FC236}">
                <a16:creationId xmlns:a16="http://schemas.microsoft.com/office/drawing/2014/main" id="{48F464C5-3076-4402-9791-59D524AC8DC8}"/>
              </a:ext>
            </a:extLst>
          </p:cNvPr>
          <p:cNvGrpSpPr/>
          <p:nvPr/>
        </p:nvGrpSpPr>
        <p:grpSpPr>
          <a:xfrm>
            <a:off x="10085456" y="6295281"/>
            <a:ext cx="2106544" cy="474323"/>
            <a:chOff x="9994831" y="6185410"/>
            <a:chExt cx="2106544" cy="474323"/>
          </a:xfrm>
        </p:grpSpPr>
        <p:pic>
          <p:nvPicPr>
            <p:cNvPr id="6" name="Picture 2" descr="Image result for twitter logo">
              <a:extLst>
                <a:ext uri="{FF2B5EF4-FFF2-40B4-BE49-F238E27FC236}">
                  <a16:creationId xmlns:a16="http://schemas.microsoft.com/office/drawing/2014/main" id="{BF5CBA11-98FF-4FEC-A8EF-50E5FADF0F94}"/>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9994831" y="6267602"/>
              <a:ext cx="328512" cy="266762"/>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2">
              <a:extLst>
                <a:ext uri="{FF2B5EF4-FFF2-40B4-BE49-F238E27FC236}">
                  <a16:creationId xmlns:a16="http://schemas.microsoft.com/office/drawing/2014/main" id="{9B9DABC1-AB03-4BB4-80DE-95414137804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pic>
          <p:nvPicPr>
            <p:cNvPr id="8" name="Picture 2" descr="Image result for twitter logo">
              <a:extLst>
                <a:ext uri="{FF2B5EF4-FFF2-40B4-BE49-F238E27FC236}">
                  <a16:creationId xmlns:a16="http://schemas.microsoft.com/office/drawing/2014/main" id="{9312450C-A15A-4CF9-8CFC-DDCA027CB85A}"/>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9994831" y="6290606"/>
              <a:ext cx="328512" cy="266762"/>
            </a:xfrm>
            <a:prstGeom prst="rect">
              <a:avLst/>
            </a:prstGeom>
            <a:noFill/>
            <a:extLst>
              <a:ext uri="{909E8E84-426E-40DD-AFC4-6F175D3DCCD1}">
                <a14:hiddenFill xmlns:a14="http://schemas.microsoft.com/office/drawing/2010/main">
                  <a:solidFill>
                    <a:srgbClr val="FFFFFF"/>
                  </a:solidFill>
                </a14:hiddenFill>
              </a:ext>
            </a:extLst>
          </p:spPr>
        </p:pic>
      </p:grpSp>
      <p:pic>
        <p:nvPicPr>
          <p:cNvPr id="1026" name="Picture 2" descr="baby-yoda Emoji for Slack">
            <a:extLst>
              <a:ext uri="{FF2B5EF4-FFF2-40B4-BE49-F238E27FC236}">
                <a16:creationId xmlns:a16="http://schemas.microsoft.com/office/drawing/2014/main" id="{89612962-6A96-089E-D626-2DC76D1B38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7345" y="3786388"/>
            <a:ext cx="861811" cy="86181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Yoda PNG transparent image download, size: 555x375px">
            <a:extLst>
              <a:ext uri="{FF2B5EF4-FFF2-40B4-BE49-F238E27FC236}">
                <a16:creationId xmlns:a16="http://schemas.microsoft.com/office/drawing/2014/main" id="{8D062622-C9C1-B325-8C08-8D84DE1345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85518" y="3636067"/>
            <a:ext cx="1497955" cy="10121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0679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Integration Tests</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Invokes multiple parts of a system together</a:t>
            </a:r>
          </a:p>
          <a:p>
            <a:r>
              <a:rPr lang="en-US" dirty="0"/>
              <a:t>May have external dependencies</a:t>
            </a:r>
          </a:p>
          <a:p>
            <a:r>
              <a:rPr lang="en-US" dirty="0"/>
              <a:t>Usually less deterministic if there are uncontrolled dependencies</a:t>
            </a:r>
          </a:p>
          <a:p>
            <a:r>
              <a:rPr lang="en-US" dirty="0"/>
              <a:t>Useful for testing legacy code</a:t>
            </a:r>
          </a:p>
          <a:p>
            <a:r>
              <a:rPr lang="en-US" dirty="0"/>
              <a:t>“Sociable”</a:t>
            </a:r>
          </a:p>
        </p:txBody>
      </p:sp>
      <p:grpSp>
        <p:nvGrpSpPr>
          <p:cNvPr id="4" name="Group 3">
            <a:extLst>
              <a:ext uri="{FF2B5EF4-FFF2-40B4-BE49-F238E27FC236}">
                <a16:creationId xmlns:a16="http://schemas.microsoft.com/office/drawing/2014/main" id="{0F59ABD3-5620-B610-418D-5E4B2A521EE0}"/>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E7786600-9A12-F478-ADE3-259D10406E9A}"/>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0C7E1FF2-4E82-8219-B65F-04268C96C17D}"/>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0140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End to End Tests</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Type of integration test</a:t>
            </a:r>
          </a:p>
          <a:p>
            <a:r>
              <a:rPr lang="en-US" dirty="0"/>
              <a:t>Invokes system from entry point to its end</a:t>
            </a:r>
          </a:p>
          <a:p>
            <a:r>
              <a:rPr lang="en-US" dirty="0"/>
              <a:t>Will have external dependencies</a:t>
            </a:r>
          </a:p>
          <a:p>
            <a:r>
              <a:rPr lang="en-US" dirty="0"/>
              <a:t>Will not be in memory </a:t>
            </a:r>
          </a:p>
          <a:p>
            <a:r>
              <a:rPr lang="en-US" dirty="0"/>
              <a:t>Usually slowest form of integration test</a:t>
            </a:r>
          </a:p>
          <a:p>
            <a:r>
              <a:rPr lang="en-US" dirty="0"/>
              <a:t>Usually less deterministic if there are uncontrolled dependencies</a:t>
            </a:r>
          </a:p>
        </p:txBody>
      </p:sp>
      <p:grpSp>
        <p:nvGrpSpPr>
          <p:cNvPr id="4" name="Group 3">
            <a:extLst>
              <a:ext uri="{FF2B5EF4-FFF2-40B4-BE49-F238E27FC236}">
                <a16:creationId xmlns:a16="http://schemas.microsoft.com/office/drawing/2014/main" id="{62E06E60-1B0A-2467-4D2F-1B3113118F14}"/>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F4D67FB5-89DD-688E-5E6B-490F59D99FA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78EC3F22-9292-117C-0449-25420AF89DA3}"/>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3341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many do I create of each?</a:t>
            </a:r>
          </a:p>
        </p:txBody>
      </p:sp>
      <p:pic>
        <p:nvPicPr>
          <p:cNvPr id="7" name="Picture 6">
            <a:extLst>
              <a:ext uri="{FF2B5EF4-FFF2-40B4-BE49-F238E27FC236}">
                <a16:creationId xmlns:a16="http://schemas.microsoft.com/office/drawing/2014/main" id="{DCADC13C-8FE8-9677-B063-334C3738F959}"/>
              </a:ext>
            </a:extLst>
          </p:cNvPr>
          <p:cNvPicPr>
            <a:picLocks noChangeAspect="1"/>
          </p:cNvPicPr>
          <p:nvPr/>
        </p:nvPicPr>
        <p:blipFill>
          <a:blip r:embed="rId3"/>
          <a:stretch>
            <a:fillRect/>
          </a:stretch>
        </p:blipFill>
        <p:spPr>
          <a:xfrm>
            <a:off x="1880134" y="2078395"/>
            <a:ext cx="7936590" cy="4252066"/>
          </a:xfrm>
          <a:prstGeom prst="rect">
            <a:avLst/>
          </a:prstGeom>
        </p:spPr>
      </p:pic>
      <p:grpSp>
        <p:nvGrpSpPr>
          <p:cNvPr id="3" name="Group 2">
            <a:extLst>
              <a:ext uri="{FF2B5EF4-FFF2-40B4-BE49-F238E27FC236}">
                <a16:creationId xmlns:a16="http://schemas.microsoft.com/office/drawing/2014/main" id="{FFE42046-0AEA-4272-376F-3CC8FB860B0E}"/>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73E96D98-4ACD-6BFF-508E-19B7211F37C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5" name="Rectangle 4">
              <a:extLst>
                <a:ext uri="{FF2B5EF4-FFF2-40B4-BE49-F238E27FC236}">
                  <a16:creationId xmlns:a16="http://schemas.microsoft.com/office/drawing/2014/main" id="{3A4FBF9A-ECAD-51BE-9B61-6C2857A41059}"/>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1557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many do I create of each?</a:t>
            </a:r>
          </a:p>
        </p:txBody>
      </p:sp>
      <p:pic>
        <p:nvPicPr>
          <p:cNvPr id="3074" name="Picture 2" descr="The Test Automation Diamond · Lee Eason's personal blog">
            <a:extLst>
              <a:ext uri="{FF2B5EF4-FFF2-40B4-BE49-F238E27FC236}">
                <a16:creationId xmlns:a16="http://schemas.microsoft.com/office/drawing/2014/main" id="{475C121C-C816-A66A-3E39-05061383AC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0969" y="1609969"/>
            <a:ext cx="5248031" cy="5248031"/>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30614EA9-FFCE-D47A-BE4E-F8894BE3645A}"/>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98CE416D-1EA9-88B6-6E25-14BA114E295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5" name="Rectangle 4">
              <a:extLst>
                <a:ext uri="{FF2B5EF4-FFF2-40B4-BE49-F238E27FC236}">
                  <a16:creationId xmlns:a16="http://schemas.microsoft.com/office/drawing/2014/main" id="{9B746CAE-4EB8-9ADA-2F28-FE3C54BF4B1B}"/>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30608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many do I create of each?</a:t>
            </a:r>
          </a:p>
        </p:txBody>
      </p:sp>
      <p:pic>
        <p:nvPicPr>
          <p:cNvPr id="5" name="unit tests">
            <a:hlinkClick r:id="" action="ppaction://media"/>
            <a:extLst>
              <a:ext uri="{FF2B5EF4-FFF2-40B4-BE49-F238E27FC236}">
                <a16:creationId xmlns:a16="http://schemas.microsoft.com/office/drawing/2014/main" id="{8298EF7A-063C-F692-868F-2D874E3599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810679" y="2133934"/>
            <a:ext cx="6268926" cy="3529801"/>
          </a:xfrm>
          <a:prstGeom prst="rect">
            <a:avLst/>
          </a:prstGeom>
        </p:spPr>
      </p:pic>
      <p:grpSp>
        <p:nvGrpSpPr>
          <p:cNvPr id="3" name="Group 2">
            <a:extLst>
              <a:ext uri="{FF2B5EF4-FFF2-40B4-BE49-F238E27FC236}">
                <a16:creationId xmlns:a16="http://schemas.microsoft.com/office/drawing/2014/main" id="{3F20E6FF-FB50-039F-F0F9-5A2D6ED00196}"/>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E0420AC5-3B9F-1B6F-FA9A-47D2B3EA1E77}"/>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4FC98601-622C-97F5-4F86-3D333C7B3374}"/>
                </a:ext>
              </a:extLst>
            </p:cNvPr>
            <p:cNvSpPr/>
            <p:nvPr/>
          </p:nvSpPr>
          <p:spPr>
            <a:xfrm>
              <a:off x="9970651" y="6285411"/>
              <a:ext cx="347472" cy="274320"/>
            </a:xfrm>
            <a:prstGeom prst="rect">
              <a:avLst/>
            </a:prstGeom>
            <a:blipFill dpi="0" rotWithShape="1">
              <a:blip r:embed="rId6">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31863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0" y="326909"/>
            <a:ext cx="12192000" cy="3738521"/>
          </a:xfrm>
        </p:spPr>
        <p:txBody>
          <a:bodyPr>
            <a:normAutofit/>
          </a:bodyPr>
          <a:lstStyle/>
          <a:p>
            <a:r>
              <a:rPr lang="en-US" sz="8600" b="1" dirty="0">
                <a:solidFill>
                  <a:schemeClr val="bg1"/>
                </a:solidFill>
                <a:latin typeface="+mn-lt"/>
                <a:ea typeface="Open Sans" panose="020B0606030504020204" pitchFamily="34" charset="0"/>
                <a:cs typeface="Open Sans" panose="020B0606030504020204" pitchFamily="34" charset="0"/>
              </a:rPr>
              <a:t>Test Driven Development</a:t>
            </a:r>
          </a:p>
        </p:txBody>
      </p:sp>
    </p:spTree>
    <p:extLst>
      <p:ext uri="{BB962C8B-B14F-4D97-AF65-F5344CB8AC3E}">
        <p14:creationId xmlns:p14="http://schemas.microsoft.com/office/powerpoint/2010/main" val="12227940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TDD?</a:t>
            </a:r>
          </a:p>
        </p:txBody>
      </p:sp>
      <p:pic>
        <p:nvPicPr>
          <p:cNvPr id="6146" name="Picture 2">
            <a:extLst>
              <a:ext uri="{FF2B5EF4-FFF2-40B4-BE49-F238E27FC236}">
                <a16:creationId xmlns:a16="http://schemas.microsoft.com/office/drawing/2014/main" id="{DE26C80D-7F4C-B7C7-53FA-806F924F01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6803" y="1739900"/>
            <a:ext cx="3800475" cy="4752975"/>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9BAC24B4-501F-0A7C-C10C-91356F541D21}"/>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810F0DA6-EA51-80B4-F759-9F91259BE5C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5" name="Rectangle 4">
              <a:extLst>
                <a:ext uri="{FF2B5EF4-FFF2-40B4-BE49-F238E27FC236}">
                  <a16:creationId xmlns:a16="http://schemas.microsoft.com/office/drawing/2014/main" id="{94CF23F1-EF0E-8DE9-C6D1-BA8FE8062A39}"/>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60102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TDD?</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A methodology for writing code (not tests)</a:t>
            </a:r>
          </a:p>
          <a:p>
            <a:r>
              <a:rPr lang="en-US" dirty="0"/>
              <a:t>You write the test BEFORE you write the production code</a:t>
            </a:r>
          </a:p>
        </p:txBody>
      </p:sp>
      <p:grpSp>
        <p:nvGrpSpPr>
          <p:cNvPr id="4" name="Group 3">
            <a:extLst>
              <a:ext uri="{FF2B5EF4-FFF2-40B4-BE49-F238E27FC236}">
                <a16:creationId xmlns:a16="http://schemas.microsoft.com/office/drawing/2014/main" id="{D0F19075-32B6-32E4-25CC-995ACACCCFA4}"/>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1E0FC2CB-9DDC-3A0C-7D73-1858E769FC0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2CA46A3D-F3D5-6053-6A0C-7BC0DC921D60}"/>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3638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do I TDD?</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Think</a:t>
            </a:r>
          </a:p>
          <a:p>
            <a:r>
              <a:rPr lang="en-US" dirty="0"/>
              <a:t>Write a test that describes the behavior you want to see</a:t>
            </a:r>
          </a:p>
          <a:p>
            <a:r>
              <a:rPr lang="en-US" dirty="0"/>
              <a:t>Run the test to make sure it fails for the right reason</a:t>
            </a:r>
          </a:p>
          <a:p>
            <a:r>
              <a:rPr lang="en-US" dirty="0"/>
              <a:t>Write code to make it pass</a:t>
            </a:r>
          </a:p>
          <a:p>
            <a:r>
              <a:rPr lang="en-US" dirty="0"/>
              <a:t>Run the test to see it pass</a:t>
            </a:r>
          </a:p>
          <a:p>
            <a:r>
              <a:rPr lang="en-US" dirty="0"/>
              <a:t>Refactor</a:t>
            </a:r>
          </a:p>
          <a:p>
            <a:r>
              <a:rPr lang="en-US" dirty="0"/>
              <a:t>Repeat</a:t>
            </a:r>
          </a:p>
        </p:txBody>
      </p:sp>
      <p:pic>
        <p:nvPicPr>
          <p:cNvPr id="5126" name="Picture 6" descr="What is Test Driven Development (TDD)? – Kaizenko">
            <a:extLst>
              <a:ext uri="{FF2B5EF4-FFF2-40B4-BE49-F238E27FC236}">
                <a16:creationId xmlns:a16="http://schemas.microsoft.com/office/drawing/2014/main" id="{AA0CE4B4-78C8-7C9E-214D-952BF7D3D2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2767" y="1690688"/>
            <a:ext cx="6353175" cy="462915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7948EDD7-521A-2E0B-1EB8-C2E69DA39CBD}"/>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8C0D292B-CB93-F77F-E949-7D1DDC1B31F2}"/>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AD6FCECB-9B3A-779A-7F50-05D2D1633ACA}"/>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26659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A6A6A6"/>
                                      </p:to>
                                    </p:animClr>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126"/>
                                        </p:tgtEl>
                                        <p:attrNameLst>
                                          <p:attrName>style.visibility</p:attrName>
                                        </p:attrNameLst>
                                      </p:cBhvr>
                                      <p:to>
                                        <p:strVal val="visible"/>
                                      </p:to>
                                    </p:set>
                                    <p:animEffect transition="in" filter="fade">
                                      <p:cBhvr>
                                        <p:cTn id="42" dur="500"/>
                                        <p:tgtEl>
                                          <p:spTgt spid="5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BB283152-FBC1-C977-C049-07878CAA1033}"/>
              </a:ext>
            </a:extLst>
          </p:cNvPr>
          <p:cNvSpPr>
            <a:spLocks noChangeArrowheads="1"/>
          </p:cNvSpPr>
          <p:nvPr/>
        </p:nvSpPr>
        <p:spPr bwMode="auto">
          <a:xfrm>
            <a:off x="741680" y="1420247"/>
            <a:ext cx="11002907" cy="46474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6500" b="1" dirty="0">
                <a:solidFill>
                  <a:srgbClr val="FFFFFF"/>
                </a:solidFill>
              </a:rPr>
              <a:t>“</a:t>
            </a:r>
            <a:r>
              <a:rPr kumimoji="0" lang="en-US" altLang="en-US" sz="6500" b="1" i="0" u="none" strike="noStrike" cap="none" normalizeH="0" baseline="0" dirty="0">
                <a:ln>
                  <a:noFill/>
                </a:ln>
                <a:solidFill>
                  <a:srgbClr val="FFFFFF"/>
                </a:solidFill>
                <a:effectLst/>
              </a:rPr>
              <a:t>If you haven’t seen a test fail, you don’t know if it works.”    </a:t>
            </a:r>
            <a:endParaRPr kumimoji="0" lang="en-US" altLang="en-US" sz="65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000" b="1" i="0" u="none" strike="noStrike" cap="none" normalizeH="0" baseline="0" dirty="0">
                <a:ln>
                  <a:noFill/>
                </a:ln>
                <a:solidFill>
                  <a:srgbClr val="FFFFFF"/>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000" b="1" dirty="0">
              <a:solidFill>
                <a:srgbClr val="FFFFFF"/>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rPr>
            </a:b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000" b="1" i="0" u="none" strike="noStrike" cap="none" normalizeH="0" baseline="0" dirty="0">
                <a:ln>
                  <a:noFill/>
                </a:ln>
                <a:solidFill>
                  <a:srgbClr val="FFFFFF"/>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3000" b="1" dirty="0">
                <a:solidFill>
                  <a:srgbClr val="FFFFFF"/>
                </a:solidFill>
              </a:rPr>
              <a:t>						     </a:t>
            </a:r>
            <a:r>
              <a:rPr kumimoji="0" lang="en-US" altLang="en-US" sz="3600" b="1" i="0" u="none" strike="noStrike" cap="none" normalizeH="0" baseline="0" dirty="0">
                <a:ln>
                  <a:noFill/>
                </a:ln>
                <a:solidFill>
                  <a:srgbClr val="FFFFFF"/>
                </a:solidFill>
                <a:effectLst/>
              </a:rPr>
              <a:t>Eric Evans</a:t>
            </a:r>
            <a:endParaRPr kumimoji="0" lang="en-US" altLang="en-US" sz="3600" b="0" i="0" u="none" strike="noStrike" cap="none" normalizeH="0" baseline="0" dirty="0">
              <a:ln>
                <a:noFill/>
              </a:ln>
              <a:solidFill>
                <a:schemeClr val="tx1"/>
              </a:solidFill>
              <a:effectLst/>
            </a:endParaRPr>
          </a:p>
        </p:txBody>
      </p:sp>
      <p:pic>
        <p:nvPicPr>
          <p:cNvPr id="1026" name="Picture 2">
            <a:extLst>
              <a:ext uri="{FF2B5EF4-FFF2-40B4-BE49-F238E27FC236}">
                <a16:creationId xmlns:a16="http://schemas.microsoft.com/office/drawing/2014/main" id="{92449862-2455-B2FF-E8BF-E9600AFBAD33}"/>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593503" y="3612874"/>
            <a:ext cx="4547683" cy="34619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3434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ea typeface="Open Sans" panose="020B0606030504020204" pitchFamily="34" charset="0"/>
                <a:cs typeface="Open Sans" panose="020B0606030504020204" pitchFamily="34" charset="0"/>
              </a:rPr>
              <a:t>Audience</a:t>
            </a:r>
          </a:p>
        </p:txBody>
      </p:sp>
      <p:sp>
        <p:nvSpPr>
          <p:cNvPr id="3" name="Content Placeholder 2"/>
          <p:cNvSpPr>
            <a:spLocks noGrp="1"/>
          </p:cNvSpPr>
          <p:nvPr>
            <p:ph idx="1"/>
          </p:nvPr>
        </p:nvSpPr>
        <p:spPr>
          <a:xfrm>
            <a:off x="838200" y="1825624"/>
            <a:ext cx="10515600" cy="4779637"/>
          </a:xfrm>
        </p:spPr>
        <p:txBody>
          <a:bodyPr>
            <a:normAutofit/>
          </a:bodyPr>
          <a:lstStyle/>
          <a:p>
            <a:r>
              <a:rPr lang="en-US" dirty="0">
                <a:ea typeface="Open Sans" panose="020B0606030504020204" pitchFamily="34" charset="0"/>
                <a:cs typeface="Open Sans" panose="020B0606030504020204" pitchFamily="34" charset="0"/>
              </a:rPr>
              <a:t>.NET Developers</a:t>
            </a:r>
          </a:p>
          <a:p>
            <a:r>
              <a:rPr lang="en-US" dirty="0">
                <a:ea typeface="Open Sans" panose="020B0606030504020204" pitchFamily="34" charset="0"/>
                <a:cs typeface="Open Sans" panose="020B0606030504020204" pitchFamily="34" charset="0"/>
              </a:rPr>
              <a:t>Anyone interested in testing</a:t>
            </a:r>
          </a:p>
          <a:p>
            <a:r>
              <a:rPr lang="en-US" dirty="0">
                <a:ea typeface="Open Sans" panose="020B0606030504020204" pitchFamily="34" charset="0"/>
                <a:cs typeface="Open Sans" panose="020B0606030504020204" pitchFamily="34" charset="0"/>
              </a:rPr>
              <a:t>Not sure where to begin with TDD</a:t>
            </a:r>
          </a:p>
          <a:p>
            <a:r>
              <a:rPr lang="en-US" dirty="0">
                <a:ea typeface="Open Sans" panose="020B0606030504020204" pitchFamily="34" charset="0"/>
                <a:cs typeface="Open Sans" panose="020B0606030504020204" pitchFamily="34" charset="0"/>
              </a:rPr>
              <a:t>Seasoned </a:t>
            </a:r>
            <a:r>
              <a:rPr lang="en-US" dirty="0" err="1">
                <a:ea typeface="Open Sans" panose="020B0606030504020204" pitchFamily="34" charset="0"/>
                <a:cs typeface="Open Sans" panose="020B0606030504020204" pitchFamily="34" charset="0"/>
              </a:rPr>
              <a:t>TDDers</a:t>
            </a:r>
            <a:endParaRPr lang="en-US" dirty="0">
              <a:ea typeface="Open Sans" panose="020B0606030504020204" pitchFamily="34" charset="0"/>
              <a:cs typeface="Open Sans" panose="020B0606030504020204" pitchFamily="34" charset="0"/>
            </a:endParaRPr>
          </a:p>
          <a:p>
            <a:r>
              <a:rPr lang="en-US" dirty="0">
                <a:ea typeface="Open Sans" panose="020B0606030504020204" pitchFamily="34" charset="0"/>
                <a:cs typeface="Open Sans" panose="020B0606030504020204" pitchFamily="34" charset="0"/>
              </a:rPr>
              <a:t>Basic knowledge of testing</a:t>
            </a:r>
          </a:p>
        </p:txBody>
      </p:sp>
      <p:grpSp>
        <p:nvGrpSpPr>
          <p:cNvPr id="4" name="Group 3">
            <a:extLst>
              <a:ext uri="{FF2B5EF4-FFF2-40B4-BE49-F238E27FC236}">
                <a16:creationId xmlns:a16="http://schemas.microsoft.com/office/drawing/2014/main" id="{37E530A9-A079-9015-8E7F-D7E9526B55AF}"/>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C277CDDD-BFE1-7D75-B431-61E190B8E12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94D9DCB6-52BD-64A7-D767-D4190FF85625}"/>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64105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NOT TDD?</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TDD is NOT a synonym for writing tests</a:t>
            </a:r>
          </a:p>
          <a:p>
            <a:r>
              <a:rPr lang="en-US" dirty="0"/>
              <a:t>TDD is NOT writing multiple tests up front before writing any production code</a:t>
            </a:r>
          </a:p>
          <a:p>
            <a:r>
              <a:rPr lang="en-US" dirty="0"/>
              <a:t>TDD does NOT mean no bugs ever (just less)</a:t>
            </a:r>
          </a:p>
          <a:p>
            <a:r>
              <a:rPr lang="en-US" dirty="0"/>
              <a:t>TDD is not good for adding tests to existing production code</a:t>
            </a:r>
          </a:p>
          <a:p>
            <a:r>
              <a:rPr lang="en-US" dirty="0"/>
              <a:t>TDD zealots do more harm than good</a:t>
            </a:r>
          </a:p>
        </p:txBody>
      </p:sp>
      <p:grpSp>
        <p:nvGrpSpPr>
          <p:cNvPr id="4" name="Group 3">
            <a:extLst>
              <a:ext uri="{FF2B5EF4-FFF2-40B4-BE49-F238E27FC236}">
                <a16:creationId xmlns:a16="http://schemas.microsoft.com/office/drawing/2014/main" id="{62B5E2B8-6DB5-E579-DCF6-CEA0B73209AC}"/>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39E6DB0C-F73B-398E-DF73-1948DD15BB4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32CF94CF-02D6-634F-37FE-EDC871002EE5}"/>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6889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Why TDD?</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Work in small steps (minimizes waste, minimizes WIP)</a:t>
            </a:r>
          </a:p>
          <a:p>
            <a:r>
              <a:rPr lang="en-US" dirty="0"/>
              <a:t>Focus</a:t>
            </a:r>
          </a:p>
          <a:p>
            <a:r>
              <a:rPr lang="en-US" dirty="0"/>
              <a:t>Much less time in the debugger</a:t>
            </a:r>
          </a:p>
          <a:p>
            <a:r>
              <a:rPr lang="en-US" dirty="0"/>
              <a:t>Thinking through failure states</a:t>
            </a:r>
          </a:p>
          <a:p>
            <a:r>
              <a:rPr lang="en-US" dirty="0"/>
              <a:t>Confidence</a:t>
            </a:r>
          </a:p>
          <a:p>
            <a:r>
              <a:rPr lang="en-US" dirty="0"/>
              <a:t>Design feedback, hard to write test? Design might be wrong</a:t>
            </a:r>
          </a:p>
          <a:p>
            <a:r>
              <a:rPr lang="en-US" dirty="0"/>
              <a:t>Oh yeah… regression tests are nice too</a:t>
            </a:r>
          </a:p>
        </p:txBody>
      </p:sp>
      <p:grpSp>
        <p:nvGrpSpPr>
          <p:cNvPr id="4" name="Group 3">
            <a:extLst>
              <a:ext uri="{FF2B5EF4-FFF2-40B4-BE49-F238E27FC236}">
                <a16:creationId xmlns:a16="http://schemas.microsoft.com/office/drawing/2014/main" id="{43CBCF09-E516-6231-BF36-25CD8A975E12}"/>
              </a:ext>
            </a:extLst>
          </p:cNvPr>
          <p:cNvGrpSpPr/>
          <p:nvPr/>
        </p:nvGrpSpPr>
        <p:grpSpPr>
          <a:xfrm>
            <a:off x="9970651" y="6177021"/>
            <a:ext cx="2130724" cy="474323"/>
            <a:chOff x="9970651" y="6185410"/>
            <a:chExt cx="2130724" cy="474323"/>
          </a:xfrm>
        </p:grpSpPr>
        <p:sp>
          <p:nvSpPr>
            <p:cNvPr id="5" name="Subtitle 2">
              <a:extLst>
                <a:ext uri="{FF2B5EF4-FFF2-40B4-BE49-F238E27FC236}">
                  <a16:creationId xmlns:a16="http://schemas.microsoft.com/office/drawing/2014/main" id="{FDECA010-818B-B8E3-8686-2DACCA6E3CC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A3B05E38-6772-6A81-8BB0-5197A9151AF6}"/>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1612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should I test?</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Behavior</a:t>
            </a:r>
          </a:p>
          <a:p>
            <a:r>
              <a:rPr lang="en-US" dirty="0"/>
              <a:t>If I can delete code that breaks your app, but no test breaks… ⚠️</a:t>
            </a:r>
          </a:p>
          <a:p>
            <a:r>
              <a:rPr lang="en-US" dirty="0"/>
              <a:t>If my tests are broken, but my </a:t>
            </a:r>
            <a:r>
              <a:rPr lang="en-US"/>
              <a:t>application isn’t… </a:t>
            </a:r>
            <a:r>
              <a:rPr lang="en-US" dirty="0"/>
              <a:t>⚠️</a:t>
            </a:r>
          </a:p>
          <a:p>
            <a:r>
              <a:rPr lang="en-US" dirty="0"/>
              <a:t>Don’t use snapshots (…mostly)</a:t>
            </a:r>
          </a:p>
          <a:p>
            <a:r>
              <a:rPr lang="en-US" dirty="0"/>
              <a:t>Snapshots don’t capture desired behavior</a:t>
            </a:r>
          </a:p>
          <a:p>
            <a:r>
              <a:rPr lang="en-US" dirty="0"/>
              <a:t>You can’t TDD snapshots</a:t>
            </a:r>
          </a:p>
          <a:p>
            <a:r>
              <a:rPr lang="en-US" dirty="0"/>
              <a:t>Snapshots can be useful when doing a huge refactor but output should be the same</a:t>
            </a:r>
          </a:p>
          <a:p>
            <a:r>
              <a:rPr lang="en-US" dirty="0"/>
              <a:t>Use them for that - then delete the snapshot</a:t>
            </a:r>
          </a:p>
          <a:p>
            <a:endParaRPr lang="en-US" dirty="0"/>
          </a:p>
        </p:txBody>
      </p:sp>
      <p:grpSp>
        <p:nvGrpSpPr>
          <p:cNvPr id="4" name="Group 3">
            <a:extLst>
              <a:ext uri="{FF2B5EF4-FFF2-40B4-BE49-F238E27FC236}">
                <a16:creationId xmlns:a16="http://schemas.microsoft.com/office/drawing/2014/main" id="{07DF8EB5-5B43-E6E0-42B7-EEDB4A3A49CD}"/>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FFACCD34-C5DD-5F11-EDD2-649939D79036}"/>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DF6B848E-D13F-636C-8565-0FD65A380325}"/>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42061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A6A6A6"/>
                                      </p:to>
                                    </p:animClr>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subTnLst>
                                    <p:animClr clrSpc="rgb" dir="cw">
                                      <p:cBhvr override="childStyle">
                                        <p:cTn dur="1" fill="hold" display="0" masterRel="nextClick" afterEffect="1"/>
                                        <p:tgtEl>
                                          <p:spTgt spid="3">
                                            <p:txEl>
                                              <p:pRg st="7" end="7"/>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BB283152-FBC1-C977-C049-07878CAA1033}"/>
              </a:ext>
            </a:extLst>
          </p:cNvPr>
          <p:cNvSpPr>
            <a:spLocks noChangeArrowheads="1"/>
          </p:cNvSpPr>
          <p:nvPr/>
        </p:nvSpPr>
        <p:spPr bwMode="auto">
          <a:xfrm>
            <a:off x="302004" y="1035527"/>
            <a:ext cx="11685864" cy="5416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7000" b="1" dirty="0">
                <a:solidFill>
                  <a:srgbClr val="FFFFFF"/>
                </a:solidFill>
                <a:ea typeface="Calibri" panose="020F0502020204030204" pitchFamily="34" charset="0"/>
                <a:cs typeface="Calibri" panose="020F0502020204030204" pitchFamily="34" charset="0"/>
              </a:rPr>
              <a:t>“</a:t>
            </a:r>
            <a:r>
              <a:rPr kumimoji="0" lang="en-US" altLang="en-US" sz="7000" b="1" i="0" u="none" strike="noStrike" cap="none" normalizeH="0" baseline="0" dirty="0">
                <a:ln>
                  <a:noFill/>
                </a:ln>
                <a:solidFill>
                  <a:srgbClr val="FFFFFF"/>
                </a:solidFill>
                <a:effectLst/>
                <a:ea typeface="Calibri" panose="020F0502020204030204" pitchFamily="34" charset="0"/>
                <a:cs typeface="Calibri" panose="020F0502020204030204" pitchFamily="34" charset="0"/>
              </a:rPr>
              <a:t>I’m not a great programmer. I’m a good programmer with great habits.”   </a:t>
            </a:r>
            <a:endParaRPr kumimoji="0" lang="en-US" altLang="en-US" sz="70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000" b="1" i="0" u="none" strike="noStrike" cap="none" normalizeH="0" baseline="0" dirty="0">
                <a:ln>
                  <a:noFill/>
                </a:ln>
                <a:solidFill>
                  <a:srgbClr val="FFFFFF"/>
                </a:solidFill>
                <a:effectLst/>
                <a:ea typeface="Calibri" panose="020F0502020204030204" pitchFamily="34" charset="0"/>
                <a:cs typeface="Calibri" panose="020F050202020403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000" b="1" dirty="0">
              <a:solidFill>
                <a:srgbClr val="FFFFFF"/>
              </a:solidFill>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br>
            <a:endParaRPr kumimoji="0" lang="en-US" altLang="en-US" sz="18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000" b="1" i="0" u="none" strike="noStrike" cap="none" normalizeH="0" baseline="0" dirty="0">
                <a:ln>
                  <a:noFill/>
                </a:ln>
                <a:solidFill>
                  <a:srgbClr val="FFFFFF"/>
                </a:solidFill>
                <a:effectLst/>
                <a:ea typeface="Calibri" panose="020F0502020204030204" pitchFamily="34" charset="0"/>
                <a:cs typeface="Calibri" panose="020F0502020204030204" pitchFamily="34" charset="0"/>
              </a:rPr>
              <a:t>      							     	   </a:t>
            </a:r>
            <a:r>
              <a:rPr kumimoji="0" lang="en-US" altLang="en-US" sz="3600" b="1" i="0" u="none" strike="noStrike" cap="none" normalizeH="0" baseline="0" dirty="0">
                <a:ln>
                  <a:noFill/>
                </a:ln>
                <a:solidFill>
                  <a:srgbClr val="FFFFFF"/>
                </a:solidFill>
                <a:effectLst/>
                <a:ea typeface="Calibri" panose="020F0502020204030204" pitchFamily="34" charset="0"/>
                <a:cs typeface="Calibri" panose="020F0502020204030204" pitchFamily="34" charset="0"/>
              </a:rPr>
              <a:t>Kent Beck</a:t>
            </a:r>
            <a:endParaRPr kumimoji="0" lang="en-US" altLang="en-US" sz="36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pic>
        <p:nvPicPr>
          <p:cNvPr id="7172" name="Picture 4">
            <a:extLst>
              <a:ext uri="{FF2B5EF4-FFF2-40B4-BE49-F238E27FC236}">
                <a16:creationId xmlns:a16="http://schemas.microsoft.com/office/drawing/2014/main" id="{B77A9396-2BCD-2486-0262-CE0C83171CEF}"/>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822732" y="3560372"/>
            <a:ext cx="2590800" cy="3471673"/>
          </a:xfrm>
          <a:prstGeom prst="rect">
            <a:avLst/>
          </a:prstGeom>
          <a:noFill/>
          <a:effectLst>
            <a:outerShdw blurRad="50800" dist="50800" dir="5400000" algn="ctr" rotWithShape="0">
              <a:srgbClr val="000000">
                <a:alpha val="41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4618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0" y="326910"/>
            <a:ext cx="12192000" cy="3884306"/>
          </a:xfrm>
        </p:spPr>
        <p:txBody>
          <a:bodyPr>
            <a:normAutofit/>
          </a:bodyPr>
          <a:lstStyle/>
          <a:p>
            <a:r>
              <a:rPr lang="en-US" sz="9600" b="1" dirty="0">
                <a:solidFill>
                  <a:schemeClr val="bg1"/>
                </a:solidFill>
                <a:latin typeface="+mn-lt"/>
                <a:ea typeface="Open Sans" panose="020B0606030504020204" pitchFamily="34" charset="0"/>
                <a:cs typeface="Open Sans" panose="020B0606030504020204" pitchFamily="34" charset="0"/>
              </a:rPr>
              <a:t>TDD Demo</a:t>
            </a:r>
          </a:p>
        </p:txBody>
      </p:sp>
    </p:spTree>
    <p:extLst>
      <p:ext uri="{BB962C8B-B14F-4D97-AF65-F5344CB8AC3E}">
        <p14:creationId xmlns:p14="http://schemas.microsoft.com/office/powerpoint/2010/main" val="2765087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0" y="0"/>
            <a:ext cx="12192000" cy="6858000"/>
          </a:xfrm>
        </p:spPr>
        <p:txBody>
          <a:bodyPr anchor="ctr">
            <a:normAutofit/>
          </a:bodyPr>
          <a:lstStyle/>
          <a:p>
            <a:r>
              <a:rPr lang="en-US" sz="9600" b="1" dirty="0">
                <a:solidFill>
                  <a:schemeClr val="bg1"/>
                </a:solidFill>
                <a:latin typeface="+mn-lt"/>
                <a:ea typeface="Open Sans" panose="020B0606030504020204" pitchFamily="34" charset="0"/>
                <a:cs typeface="Open Sans" panose="020B0606030504020204" pitchFamily="34" charset="0"/>
              </a:rPr>
              <a:t>Slight TDD Detour</a:t>
            </a:r>
          </a:p>
        </p:txBody>
      </p:sp>
    </p:spTree>
    <p:extLst>
      <p:ext uri="{BB962C8B-B14F-4D97-AF65-F5344CB8AC3E}">
        <p14:creationId xmlns:p14="http://schemas.microsoft.com/office/powerpoint/2010/main" val="36256424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2AC5399C-C18B-8ED5-EBB5-0C7409165845}"/>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042502" y="3090833"/>
            <a:ext cx="3767167" cy="376716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ACEB5D41-28A2-6A8B-02C8-131D45C6B954}"/>
              </a:ext>
            </a:extLst>
          </p:cNvPr>
          <p:cNvSpPr>
            <a:spLocks noGrp="1"/>
          </p:cNvSpPr>
          <p:nvPr>
            <p:ph type="ctrTitle"/>
          </p:nvPr>
        </p:nvSpPr>
        <p:spPr>
          <a:xfrm>
            <a:off x="192946" y="1346752"/>
            <a:ext cx="11568419" cy="5439941"/>
          </a:xfrm>
        </p:spPr>
        <p:txBody>
          <a:bodyPr>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1" i="0" u="none" strike="noStrike" cap="none" normalizeH="0" baseline="0" dirty="0">
                <a:ln>
                  <a:noFill/>
                </a:ln>
                <a:solidFill>
                  <a:srgbClr val="FFFFFF"/>
                </a:solidFill>
                <a:effectLst/>
                <a:latin typeface="+mn-lt"/>
              </a:rPr>
              <a:t>“Remove everything that has no relevance to the story. If you say in the first chapter that there is a rifle hanging on the wall, in the second or third chapter it absolutely must go off. If it's not going to be fired, </a:t>
            </a:r>
            <a:br>
              <a:rPr kumimoji="0" lang="en-US" altLang="en-US" sz="4800" b="1" i="0" u="none" strike="noStrike" cap="none" normalizeH="0" baseline="0" dirty="0">
                <a:ln>
                  <a:noFill/>
                </a:ln>
                <a:solidFill>
                  <a:srgbClr val="FFFFFF"/>
                </a:solidFill>
                <a:effectLst/>
                <a:latin typeface="+mn-lt"/>
              </a:rPr>
            </a:br>
            <a:r>
              <a:rPr kumimoji="0" lang="en-US" altLang="en-US" sz="4800" b="1" i="0" u="none" strike="noStrike" cap="none" normalizeH="0" baseline="0" dirty="0">
                <a:ln>
                  <a:noFill/>
                </a:ln>
                <a:solidFill>
                  <a:srgbClr val="FFFFFF"/>
                </a:solidFill>
                <a:effectLst/>
                <a:latin typeface="+mn-lt"/>
              </a:rPr>
              <a:t>it shouldn't be hanging there.”</a:t>
            </a:r>
            <a:br>
              <a:rPr kumimoji="0" lang="en-US" altLang="en-US" sz="4800" b="1" i="0" u="none" strike="noStrike" cap="none" normalizeH="0" baseline="0" dirty="0">
                <a:ln>
                  <a:noFill/>
                </a:ln>
                <a:solidFill>
                  <a:srgbClr val="FFFFFF"/>
                </a:solidFill>
                <a:effectLst/>
                <a:latin typeface="+mn-lt"/>
              </a:rPr>
            </a:br>
            <a:br>
              <a:rPr kumimoji="0" lang="en-US" altLang="en-US" sz="4800" b="1" i="0" u="none" strike="noStrike" cap="none" normalizeH="0" baseline="0" dirty="0">
                <a:ln>
                  <a:noFill/>
                </a:ln>
                <a:solidFill>
                  <a:srgbClr val="FFFFFF"/>
                </a:solidFill>
                <a:effectLst/>
                <a:latin typeface="+mn-lt"/>
              </a:rPr>
            </a:br>
            <a:r>
              <a:rPr kumimoji="0" lang="en-US" altLang="en-US" sz="4800" b="1" i="0" u="none" strike="noStrike" cap="none" normalizeH="0" baseline="0" dirty="0">
                <a:ln>
                  <a:noFill/>
                </a:ln>
                <a:solidFill>
                  <a:srgbClr val="FFFFFF"/>
                </a:solidFill>
                <a:effectLst/>
                <a:latin typeface="+mn-lt"/>
              </a:rPr>
              <a:t>						</a:t>
            </a:r>
            <a:r>
              <a:rPr kumimoji="0" lang="en-US" altLang="en-US" sz="3600" b="1" i="0" u="none" strike="noStrike" cap="none" normalizeH="0" baseline="0" dirty="0">
                <a:ln>
                  <a:noFill/>
                </a:ln>
                <a:solidFill>
                  <a:srgbClr val="FFFFFF"/>
                </a:solidFill>
                <a:effectLst/>
                <a:latin typeface="+mn-lt"/>
              </a:rPr>
              <a:t>Anton Chekhov</a:t>
            </a:r>
          </a:p>
        </p:txBody>
      </p:sp>
    </p:spTree>
    <p:extLst>
      <p:ext uri="{BB962C8B-B14F-4D97-AF65-F5344CB8AC3E}">
        <p14:creationId xmlns:p14="http://schemas.microsoft.com/office/powerpoint/2010/main" val="2027956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Chekhov’s Gun Applied to Testing</a:t>
            </a:r>
          </a:p>
        </p:txBody>
      </p:sp>
      <p:pic>
        <p:nvPicPr>
          <p:cNvPr id="6" name="Picture 5">
            <a:extLst>
              <a:ext uri="{FF2B5EF4-FFF2-40B4-BE49-F238E27FC236}">
                <a16:creationId xmlns:a16="http://schemas.microsoft.com/office/drawing/2014/main" id="{934CAD4D-5CAA-7960-E810-A844A566C04B}"/>
              </a:ext>
            </a:extLst>
          </p:cNvPr>
          <p:cNvPicPr>
            <a:picLocks noChangeAspect="1"/>
          </p:cNvPicPr>
          <p:nvPr/>
        </p:nvPicPr>
        <p:blipFill>
          <a:blip r:embed="rId3"/>
          <a:stretch>
            <a:fillRect/>
          </a:stretch>
        </p:blipFill>
        <p:spPr>
          <a:xfrm>
            <a:off x="838200" y="1628017"/>
            <a:ext cx="9922865" cy="3958834"/>
          </a:xfrm>
          <a:prstGeom prst="rect">
            <a:avLst/>
          </a:prstGeom>
        </p:spPr>
      </p:pic>
      <p:grpSp>
        <p:nvGrpSpPr>
          <p:cNvPr id="7" name="Group 6">
            <a:extLst>
              <a:ext uri="{FF2B5EF4-FFF2-40B4-BE49-F238E27FC236}">
                <a16:creationId xmlns:a16="http://schemas.microsoft.com/office/drawing/2014/main" id="{72B0E343-A635-9CD5-971D-3E2603B71959}"/>
              </a:ext>
            </a:extLst>
          </p:cNvPr>
          <p:cNvGrpSpPr/>
          <p:nvPr/>
        </p:nvGrpSpPr>
        <p:grpSpPr>
          <a:xfrm>
            <a:off x="9970651" y="6185410"/>
            <a:ext cx="2130724" cy="474323"/>
            <a:chOff x="9970651" y="6185410"/>
            <a:chExt cx="2130724" cy="474323"/>
          </a:xfrm>
        </p:grpSpPr>
        <p:sp>
          <p:nvSpPr>
            <p:cNvPr id="8" name="Subtitle 2">
              <a:extLst>
                <a:ext uri="{FF2B5EF4-FFF2-40B4-BE49-F238E27FC236}">
                  <a16:creationId xmlns:a16="http://schemas.microsoft.com/office/drawing/2014/main" id="{A9F98D58-55FB-1ACB-4A6B-B6B72BA233E2}"/>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9" name="Rectangle 8">
              <a:extLst>
                <a:ext uri="{FF2B5EF4-FFF2-40B4-BE49-F238E27FC236}">
                  <a16:creationId xmlns:a16="http://schemas.microsoft.com/office/drawing/2014/main" id="{D0BCC9F9-5874-40C7-442E-8640C6DEC092}"/>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ctangle 2">
            <a:extLst>
              <a:ext uri="{FF2B5EF4-FFF2-40B4-BE49-F238E27FC236}">
                <a16:creationId xmlns:a16="http://schemas.microsoft.com/office/drawing/2014/main" id="{B44CAB4F-2FC2-9B45-C397-D8D7B19EB025}"/>
              </a:ext>
            </a:extLst>
          </p:cNvPr>
          <p:cNvSpPr/>
          <p:nvPr/>
        </p:nvSpPr>
        <p:spPr>
          <a:xfrm>
            <a:off x="1518687" y="3170583"/>
            <a:ext cx="1686683" cy="27332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044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Chekhov’s Gun Applied to Testing</a:t>
            </a:r>
          </a:p>
        </p:txBody>
      </p:sp>
      <p:pic>
        <p:nvPicPr>
          <p:cNvPr id="3" name="Picture 2">
            <a:extLst>
              <a:ext uri="{FF2B5EF4-FFF2-40B4-BE49-F238E27FC236}">
                <a16:creationId xmlns:a16="http://schemas.microsoft.com/office/drawing/2014/main" id="{D8EFA6CD-6F12-A3AC-F9A6-A4C2854DAAAF}"/>
              </a:ext>
            </a:extLst>
          </p:cNvPr>
          <p:cNvPicPr>
            <a:picLocks noChangeAspect="1"/>
          </p:cNvPicPr>
          <p:nvPr/>
        </p:nvPicPr>
        <p:blipFill>
          <a:blip r:embed="rId3"/>
          <a:stretch>
            <a:fillRect/>
          </a:stretch>
        </p:blipFill>
        <p:spPr>
          <a:xfrm>
            <a:off x="838200" y="1623576"/>
            <a:ext cx="10759903" cy="3074259"/>
          </a:xfrm>
          <a:prstGeom prst="rect">
            <a:avLst/>
          </a:prstGeom>
        </p:spPr>
      </p:pic>
      <p:grpSp>
        <p:nvGrpSpPr>
          <p:cNvPr id="4" name="Group 3">
            <a:extLst>
              <a:ext uri="{FF2B5EF4-FFF2-40B4-BE49-F238E27FC236}">
                <a16:creationId xmlns:a16="http://schemas.microsoft.com/office/drawing/2014/main" id="{A1488E22-0CBC-98F8-82DC-D738CEB3FC6D}"/>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5BB54C27-43DB-4533-302C-F5902CA3109B}"/>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7" name="Rectangle 6">
              <a:extLst>
                <a:ext uri="{FF2B5EF4-FFF2-40B4-BE49-F238E27FC236}">
                  <a16:creationId xmlns:a16="http://schemas.microsoft.com/office/drawing/2014/main" id="{5F6BD471-A3E3-D199-B949-D5B017809992}"/>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94B2DC20-C933-590E-DDCA-B44BDD809D97}"/>
              </a:ext>
            </a:extLst>
          </p:cNvPr>
          <p:cNvSpPr/>
          <p:nvPr/>
        </p:nvSpPr>
        <p:spPr>
          <a:xfrm>
            <a:off x="1205605" y="2499128"/>
            <a:ext cx="4091952" cy="56709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8365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Chekhov’s Gun Applied to Testing</a:t>
            </a:r>
          </a:p>
        </p:txBody>
      </p:sp>
      <p:pic>
        <p:nvPicPr>
          <p:cNvPr id="4" name="Picture 3">
            <a:extLst>
              <a:ext uri="{FF2B5EF4-FFF2-40B4-BE49-F238E27FC236}">
                <a16:creationId xmlns:a16="http://schemas.microsoft.com/office/drawing/2014/main" id="{B83DB506-8488-902E-A355-AEE34B3001B1}"/>
              </a:ext>
            </a:extLst>
          </p:cNvPr>
          <p:cNvPicPr>
            <a:picLocks noChangeAspect="1"/>
          </p:cNvPicPr>
          <p:nvPr/>
        </p:nvPicPr>
        <p:blipFill>
          <a:blip r:embed="rId3"/>
          <a:stretch>
            <a:fillRect/>
          </a:stretch>
        </p:blipFill>
        <p:spPr>
          <a:xfrm>
            <a:off x="838200" y="1611237"/>
            <a:ext cx="11023432" cy="2751038"/>
          </a:xfrm>
          <a:prstGeom prst="rect">
            <a:avLst/>
          </a:prstGeom>
        </p:spPr>
      </p:pic>
      <p:grpSp>
        <p:nvGrpSpPr>
          <p:cNvPr id="5" name="Group 4">
            <a:extLst>
              <a:ext uri="{FF2B5EF4-FFF2-40B4-BE49-F238E27FC236}">
                <a16:creationId xmlns:a16="http://schemas.microsoft.com/office/drawing/2014/main" id="{BFA6246E-5D7B-6A3C-B02B-EAF2D15899C1}"/>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7277FBCD-4B61-1AF6-B039-7F24F9957C44}"/>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7" name="Rectangle 6">
              <a:extLst>
                <a:ext uri="{FF2B5EF4-FFF2-40B4-BE49-F238E27FC236}">
                  <a16:creationId xmlns:a16="http://schemas.microsoft.com/office/drawing/2014/main" id="{11521F5F-8E3C-F603-D1F9-C136B2D38A17}"/>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ctangle 2">
            <a:extLst>
              <a:ext uri="{FF2B5EF4-FFF2-40B4-BE49-F238E27FC236}">
                <a16:creationId xmlns:a16="http://schemas.microsoft.com/office/drawing/2014/main" id="{1EF68BA8-D627-7710-8750-BBBDA74540F9}"/>
              </a:ext>
            </a:extLst>
          </p:cNvPr>
          <p:cNvSpPr/>
          <p:nvPr/>
        </p:nvSpPr>
        <p:spPr>
          <a:xfrm>
            <a:off x="1205605" y="2499128"/>
            <a:ext cx="2807899" cy="282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4498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Agenda</a:t>
            </a:r>
          </a:p>
        </p:txBody>
      </p:sp>
      <p:sp>
        <p:nvSpPr>
          <p:cNvPr id="3" name="Content Placeholder 2"/>
          <p:cNvSpPr>
            <a:spLocks noGrp="1"/>
          </p:cNvSpPr>
          <p:nvPr>
            <p:ph idx="1"/>
          </p:nvPr>
        </p:nvSpPr>
        <p:spPr>
          <a:xfrm>
            <a:off x="838200" y="1825624"/>
            <a:ext cx="10515600" cy="5078095"/>
          </a:xfrm>
        </p:spPr>
        <p:txBody>
          <a:bodyPr>
            <a:normAutofit/>
          </a:bodyPr>
          <a:lstStyle/>
          <a:p>
            <a:r>
              <a:rPr lang="en-US" dirty="0"/>
              <a:t>What different types of tests are there?</a:t>
            </a:r>
          </a:p>
          <a:p>
            <a:r>
              <a:rPr lang="en-US" dirty="0"/>
              <a:t>What is TDD?</a:t>
            </a:r>
          </a:p>
          <a:p>
            <a:r>
              <a:rPr lang="en-US" dirty="0"/>
              <a:t>Why TDD?</a:t>
            </a:r>
          </a:p>
          <a:p>
            <a:r>
              <a:rPr lang="en-US" dirty="0"/>
              <a:t>What do I test?</a:t>
            </a:r>
          </a:p>
          <a:p>
            <a:r>
              <a:rPr lang="en-US" dirty="0"/>
              <a:t>Live Demos</a:t>
            </a:r>
          </a:p>
        </p:txBody>
      </p:sp>
      <p:grpSp>
        <p:nvGrpSpPr>
          <p:cNvPr id="4" name="Group 3">
            <a:extLst>
              <a:ext uri="{FF2B5EF4-FFF2-40B4-BE49-F238E27FC236}">
                <a16:creationId xmlns:a16="http://schemas.microsoft.com/office/drawing/2014/main" id="{00BD31B0-524D-6A6F-AFE6-5316B23839E6}"/>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1E43C2D6-3785-EA13-0A41-F2528EB727BA}"/>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BE38675C-DC02-2297-B884-373E4A815A04}"/>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767433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Chekhov’s Gun Applied to Testing</a:t>
            </a:r>
          </a:p>
        </p:txBody>
      </p:sp>
      <p:pic>
        <p:nvPicPr>
          <p:cNvPr id="3" name="Picture 2">
            <a:extLst>
              <a:ext uri="{FF2B5EF4-FFF2-40B4-BE49-F238E27FC236}">
                <a16:creationId xmlns:a16="http://schemas.microsoft.com/office/drawing/2014/main" id="{86A79F40-B059-86EA-AABF-E72A68709CC1}"/>
              </a:ext>
            </a:extLst>
          </p:cNvPr>
          <p:cNvPicPr>
            <a:picLocks noChangeAspect="1"/>
          </p:cNvPicPr>
          <p:nvPr/>
        </p:nvPicPr>
        <p:blipFill>
          <a:blip r:embed="rId3"/>
          <a:stretch>
            <a:fillRect/>
          </a:stretch>
        </p:blipFill>
        <p:spPr>
          <a:xfrm>
            <a:off x="838200" y="1601665"/>
            <a:ext cx="11001743" cy="2801370"/>
          </a:xfrm>
          <a:prstGeom prst="rect">
            <a:avLst/>
          </a:prstGeom>
        </p:spPr>
      </p:pic>
      <p:grpSp>
        <p:nvGrpSpPr>
          <p:cNvPr id="6" name="Group 5">
            <a:extLst>
              <a:ext uri="{FF2B5EF4-FFF2-40B4-BE49-F238E27FC236}">
                <a16:creationId xmlns:a16="http://schemas.microsoft.com/office/drawing/2014/main" id="{F60C324A-0336-8155-AE49-0623B8858F76}"/>
              </a:ext>
            </a:extLst>
          </p:cNvPr>
          <p:cNvGrpSpPr/>
          <p:nvPr/>
        </p:nvGrpSpPr>
        <p:grpSpPr>
          <a:xfrm>
            <a:off x="9970651" y="6185410"/>
            <a:ext cx="2130724" cy="474323"/>
            <a:chOff x="9970651" y="6185410"/>
            <a:chExt cx="2130724" cy="474323"/>
          </a:xfrm>
        </p:grpSpPr>
        <p:sp>
          <p:nvSpPr>
            <p:cNvPr id="7" name="Subtitle 2">
              <a:extLst>
                <a:ext uri="{FF2B5EF4-FFF2-40B4-BE49-F238E27FC236}">
                  <a16:creationId xmlns:a16="http://schemas.microsoft.com/office/drawing/2014/main" id="{EC185816-8FF9-2116-E8E3-E5D035D3620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46D100CB-5CA3-7983-8B34-78566599AF24}"/>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06F4DDA4-B4B2-B48B-6B3F-EC874C693E5B}"/>
              </a:ext>
            </a:extLst>
          </p:cNvPr>
          <p:cNvSpPr/>
          <p:nvPr/>
        </p:nvSpPr>
        <p:spPr>
          <a:xfrm>
            <a:off x="2607320" y="3063099"/>
            <a:ext cx="2035861" cy="32620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204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Chekhov’s Gun Applied to Testing</a:t>
            </a:r>
          </a:p>
        </p:txBody>
      </p:sp>
      <p:pic>
        <p:nvPicPr>
          <p:cNvPr id="4" name="Picture 3">
            <a:extLst>
              <a:ext uri="{FF2B5EF4-FFF2-40B4-BE49-F238E27FC236}">
                <a16:creationId xmlns:a16="http://schemas.microsoft.com/office/drawing/2014/main" id="{BCFE5EDB-AF6C-8CF9-D389-D8EFA2212DBB}"/>
              </a:ext>
            </a:extLst>
          </p:cNvPr>
          <p:cNvPicPr>
            <a:picLocks noChangeAspect="1"/>
          </p:cNvPicPr>
          <p:nvPr/>
        </p:nvPicPr>
        <p:blipFill>
          <a:blip r:embed="rId3"/>
          <a:stretch>
            <a:fillRect/>
          </a:stretch>
        </p:blipFill>
        <p:spPr>
          <a:xfrm>
            <a:off x="838200" y="4278911"/>
            <a:ext cx="8719550" cy="2220256"/>
          </a:xfrm>
          <a:prstGeom prst="rect">
            <a:avLst/>
          </a:prstGeom>
        </p:spPr>
      </p:pic>
      <p:pic>
        <p:nvPicPr>
          <p:cNvPr id="5" name="Picture 4">
            <a:extLst>
              <a:ext uri="{FF2B5EF4-FFF2-40B4-BE49-F238E27FC236}">
                <a16:creationId xmlns:a16="http://schemas.microsoft.com/office/drawing/2014/main" id="{43B5AAC5-8D84-FFB0-AEE5-C90404C91709}"/>
              </a:ext>
            </a:extLst>
          </p:cNvPr>
          <p:cNvPicPr>
            <a:picLocks noChangeAspect="1"/>
          </p:cNvPicPr>
          <p:nvPr/>
        </p:nvPicPr>
        <p:blipFill>
          <a:blip r:embed="rId4"/>
          <a:stretch>
            <a:fillRect/>
          </a:stretch>
        </p:blipFill>
        <p:spPr>
          <a:xfrm>
            <a:off x="838200" y="1543480"/>
            <a:ext cx="6696017" cy="2671448"/>
          </a:xfrm>
          <a:prstGeom prst="rect">
            <a:avLst/>
          </a:prstGeom>
        </p:spPr>
      </p:pic>
      <p:grpSp>
        <p:nvGrpSpPr>
          <p:cNvPr id="9" name="Group 8">
            <a:extLst>
              <a:ext uri="{FF2B5EF4-FFF2-40B4-BE49-F238E27FC236}">
                <a16:creationId xmlns:a16="http://schemas.microsoft.com/office/drawing/2014/main" id="{5471CB04-EAAE-70B9-C4B5-D1B509942CD3}"/>
              </a:ext>
            </a:extLst>
          </p:cNvPr>
          <p:cNvGrpSpPr/>
          <p:nvPr/>
        </p:nvGrpSpPr>
        <p:grpSpPr>
          <a:xfrm>
            <a:off x="9970651" y="6185410"/>
            <a:ext cx="2130724" cy="474323"/>
            <a:chOff x="9970651" y="6185410"/>
            <a:chExt cx="2130724" cy="474323"/>
          </a:xfrm>
        </p:grpSpPr>
        <p:sp>
          <p:nvSpPr>
            <p:cNvPr id="10" name="Subtitle 2">
              <a:extLst>
                <a:ext uri="{FF2B5EF4-FFF2-40B4-BE49-F238E27FC236}">
                  <a16:creationId xmlns:a16="http://schemas.microsoft.com/office/drawing/2014/main" id="{47D04CDB-D5EF-9A88-3773-158096EDF17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11" name="Rectangle 10">
              <a:extLst>
                <a:ext uri="{FF2B5EF4-FFF2-40B4-BE49-F238E27FC236}">
                  <a16:creationId xmlns:a16="http://schemas.microsoft.com/office/drawing/2014/main" id="{68952D55-F743-8C72-6FAD-ED97609A0227}"/>
                </a:ext>
              </a:extLst>
            </p:cNvPr>
            <p:cNvSpPr/>
            <p:nvPr/>
          </p:nvSpPr>
          <p:spPr>
            <a:xfrm>
              <a:off x="9970651" y="6285411"/>
              <a:ext cx="347472" cy="274320"/>
            </a:xfrm>
            <a:prstGeom prst="rect">
              <a:avLst/>
            </a:prstGeom>
            <a:blipFill dpi="0" rotWithShape="1">
              <a:blip r:embed="rId5">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8309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0" y="326910"/>
            <a:ext cx="12192000" cy="3884306"/>
          </a:xfrm>
        </p:spPr>
        <p:txBody>
          <a:bodyPr>
            <a:normAutofit/>
          </a:bodyPr>
          <a:lstStyle/>
          <a:p>
            <a:r>
              <a:rPr lang="en-US" sz="9600" b="1" dirty="0">
                <a:solidFill>
                  <a:schemeClr val="bg1"/>
                </a:solidFill>
                <a:latin typeface="+mn-lt"/>
                <a:ea typeface="Open Sans" panose="020B0606030504020204" pitchFamily="34" charset="0"/>
                <a:cs typeface="Open Sans" panose="020B0606030504020204" pitchFamily="34" charset="0"/>
              </a:rPr>
              <a:t>Back to TDD</a:t>
            </a:r>
          </a:p>
        </p:txBody>
      </p:sp>
    </p:spTree>
    <p:extLst>
      <p:ext uri="{BB962C8B-B14F-4D97-AF65-F5344CB8AC3E}">
        <p14:creationId xmlns:p14="http://schemas.microsoft.com/office/powerpoint/2010/main" val="24375746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Forms of TDD</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“Bottom up” aka Detroit</a:t>
            </a:r>
          </a:p>
          <a:p>
            <a:r>
              <a:rPr lang="en-US" dirty="0"/>
              <a:t>“Top Down” aka London aka Acceptance TDD</a:t>
            </a:r>
          </a:p>
        </p:txBody>
      </p:sp>
      <p:grpSp>
        <p:nvGrpSpPr>
          <p:cNvPr id="4" name="Group 3">
            <a:extLst>
              <a:ext uri="{FF2B5EF4-FFF2-40B4-BE49-F238E27FC236}">
                <a16:creationId xmlns:a16="http://schemas.microsoft.com/office/drawing/2014/main" id="{BDB19055-862E-1F93-332D-3F3C8185C782}"/>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295A88B1-E964-3E08-AE99-2A8585BCCB9E}"/>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47FD293A-88AF-0467-5FEB-8BD7CBB0296C}"/>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5623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Bottom up</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Build the bottom most layers first</a:t>
            </a:r>
          </a:p>
          <a:p>
            <a:r>
              <a:rPr lang="en-US" dirty="0"/>
              <a:t>⚠️ Trigger warning ⚠️</a:t>
            </a:r>
          </a:p>
          <a:p>
            <a:r>
              <a:rPr lang="en-US" dirty="0"/>
              <a:t>Start with repository</a:t>
            </a:r>
          </a:p>
          <a:p>
            <a:r>
              <a:rPr lang="en-US" dirty="0"/>
              <a:t>Then work up to Service/Handler</a:t>
            </a:r>
          </a:p>
          <a:p>
            <a:r>
              <a:rPr lang="en-US" dirty="0"/>
              <a:t>Then work up to Controller</a:t>
            </a:r>
          </a:p>
          <a:p>
            <a:r>
              <a:rPr lang="en-US" dirty="0"/>
              <a:t>In my experience, it’s easier to teach someone bottom up</a:t>
            </a:r>
          </a:p>
        </p:txBody>
      </p:sp>
      <p:grpSp>
        <p:nvGrpSpPr>
          <p:cNvPr id="4" name="Group 3">
            <a:extLst>
              <a:ext uri="{FF2B5EF4-FFF2-40B4-BE49-F238E27FC236}">
                <a16:creationId xmlns:a16="http://schemas.microsoft.com/office/drawing/2014/main" id="{E3EA7554-98B0-0246-70C4-998B4888651A}"/>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E3379249-A514-698E-A74A-F487150B7986}"/>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D9C84D4D-B466-7E1A-FE31-A36BA959E2FD}"/>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476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Top down</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Start with a failing Integration Test (Acceptance)</a:t>
            </a:r>
          </a:p>
          <a:p>
            <a:r>
              <a:rPr lang="en-US" dirty="0"/>
              <a:t>Start with Controller</a:t>
            </a:r>
          </a:p>
          <a:p>
            <a:r>
              <a:rPr lang="en-US" dirty="0"/>
              <a:t>Then Service/Handler</a:t>
            </a:r>
          </a:p>
          <a:p>
            <a:r>
              <a:rPr lang="en-US" dirty="0"/>
              <a:t>Then Repository</a:t>
            </a:r>
          </a:p>
          <a:p>
            <a:r>
              <a:rPr lang="en-US" dirty="0"/>
              <a:t>Very Mock heavy</a:t>
            </a:r>
          </a:p>
        </p:txBody>
      </p:sp>
      <p:grpSp>
        <p:nvGrpSpPr>
          <p:cNvPr id="4" name="Group 3">
            <a:extLst>
              <a:ext uri="{FF2B5EF4-FFF2-40B4-BE49-F238E27FC236}">
                <a16:creationId xmlns:a16="http://schemas.microsoft.com/office/drawing/2014/main" id="{E3EA7554-98B0-0246-70C4-998B4888651A}"/>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E3379249-A514-698E-A74A-F487150B7986}"/>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D9C84D4D-B466-7E1A-FE31-A36BA959E2FD}"/>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1180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Neither style is “correct”</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Pick the style that makes sense for you</a:t>
            </a:r>
          </a:p>
          <a:p>
            <a:r>
              <a:rPr lang="en-US" dirty="0"/>
              <a:t>I mix these – I start with a failing acceptance test then do bottom up</a:t>
            </a:r>
          </a:p>
          <a:p>
            <a:r>
              <a:rPr lang="en-US" dirty="0"/>
              <a:t>Why? Bottom up makes more sense to me</a:t>
            </a:r>
          </a:p>
          <a:p>
            <a:r>
              <a:rPr lang="en-US" dirty="0"/>
              <a:t>Sometimes I delete tests at the end if I don’t think they’re useful to keep around</a:t>
            </a:r>
          </a:p>
          <a:p>
            <a:r>
              <a:rPr lang="en-US" dirty="0"/>
              <a:t>That’s ok - they helped me design</a:t>
            </a:r>
          </a:p>
        </p:txBody>
      </p:sp>
      <p:grpSp>
        <p:nvGrpSpPr>
          <p:cNvPr id="4" name="Group 3">
            <a:extLst>
              <a:ext uri="{FF2B5EF4-FFF2-40B4-BE49-F238E27FC236}">
                <a16:creationId xmlns:a16="http://schemas.microsoft.com/office/drawing/2014/main" id="{E3EA7554-98B0-0246-70C4-998B4888651A}"/>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E3379249-A514-698E-A74A-F487150B7986}"/>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D9C84D4D-B466-7E1A-FE31-A36BA959E2FD}"/>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44432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211456"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2000" dirty="0">
                <a:solidFill>
                  <a:schemeClr val="bg1"/>
                </a:solidFill>
                <a:latin typeface="+mn-lt"/>
              </a:rPr>
              <a:t>But I don’t </a:t>
            </a:r>
            <a:br>
              <a:rPr lang="en-US" sz="12000" dirty="0">
                <a:solidFill>
                  <a:schemeClr val="bg1"/>
                </a:solidFill>
                <a:latin typeface="+mn-lt"/>
              </a:rPr>
            </a:br>
            <a:r>
              <a:rPr lang="en-US" sz="12000" dirty="0">
                <a:solidFill>
                  <a:schemeClr val="bg1"/>
                </a:solidFill>
                <a:latin typeface="+mn-lt"/>
              </a:rPr>
              <a:t>have time to write tests!</a:t>
            </a:r>
          </a:p>
        </p:txBody>
      </p:sp>
      <p:pic>
        <p:nvPicPr>
          <p:cNvPr id="3074" name="Picture 2" descr="Clock PNG Transparent Images | PNG All">
            <a:extLst>
              <a:ext uri="{FF2B5EF4-FFF2-40B4-BE49-F238E27FC236}">
                <a16:creationId xmlns:a16="http://schemas.microsoft.com/office/drawing/2014/main" id="{69EDF2DE-AD11-76EF-19B0-6AFB1B19287F}"/>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351684" y="2383276"/>
            <a:ext cx="4026388" cy="472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7852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0" y="365125"/>
            <a:ext cx="8735438" cy="6027511"/>
          </a:xfrm>
        </p:spPr>
        <p:txBody>
          <a:bodyPr>
            <a:normAutofit/>
          </a:bodyPr>
          <a:lstStyle/>
          <a:p>
            <a:pPr algn="ctr"/>
            <a:r>
              <a:rPr lang="en-US" sz="12000" dirty="0">
                <a:solidFill>
                  <a:schemeClr val="bg1"/>
                </a:solidFill>
                <a:latin typeface="+mn-lt"/>
              </a:rPr>
              <a:t>Why?</a:t>
            </a:r>
          </a:p>
        </p:txBody>
      </p:sp>
      <p:pic>
        <p:nvPicPr>
          <p:cNvPr id="2052" name="Picture 4" descr="Thinking Emoji [Free Download IOS Emojis] | Emoji Island">
            <a:extLst>
              <a:ext uri="{FF2B5EF4-FFF2-40B4-BE49-F238E27FC236}">
                <a16:creationId xmlns:a16="http://schemas.microsoft.com/office/drawing/2014/main" id="{51F94315-BAF5-661F-65B0-92F3C0292BB4}"/>
              </a:ext>
            </a:extLst>
          </p:cNvPr>
          <p:cNvPicPr>
            <a:picLocks noChangeAspect="1" noChangeArrowheads="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268360" y="3946988"/>
            <a:ext cx="2744591" cy="2863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469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211456"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2000" dirty="0">
                <a:solidFill>
                  <a:schemeClr val="bg1"/>
                </a:solidFill>
                <a:latin typeface="+mn-lt"/>
              </a:rPr>
              <a:t>My boss won’t let me!</a:t>
            </a:r>
          </a:p>
        </p:txBody>
      </p:sp>
      <p:pic>
        <p:nvPicPr>
          <p:cNvPr id="3" name="Picture 2" descr="THAT'D BE GREAT - Bill Lumbergh - Office Space - 90's T-Shirt">
            <a:extLst>
              <a:ext uri="{FF2B5EF4-FFF2-40B4-BE49-F238E27FC236}">
                <a16:creationId xmlns:a16="http://schemas.microsoft.com/office/drawing/2014/main" id="{6C54B2F8-E416-6E00-9893-93DEB00A71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0365"/>
          <a:stretch/>
        </p:blipFill>
        <p:spPr bwMode="auto">
          <a:xfrm flipH="1">
            <a:off x="8150563" y="3065393"/>
            <a:ext cx="4762500" cy="379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744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Goals</a:t>
            </a:r>
          </a:p>
        </p:txBody>
      </p:sp>
      <p:sp>
        <p:nvSpPr>
          <p:cNvPr id="7" name="Content Placeholder 2">
            <a:extLst>
              <a:ext uri="{FF2B5EF4-FFF2-40B4-BE49-F238E27FC236}">
                <a16:creationId xmlns:a16="http://schemas.microsoft.com/office/drawing/2014/main" id="{7F7A8C53-9310-C497-719C-5A3536D0FE56}"/>
              </a:ext>
            </a:extLst>
          </p:cNvPr>
          <p:cNvSpPr txBox="1">
            <a:spLocks/>
          </p:cNvSpPr>
          <p:nvPr/>
        </p:nvSpPr>
        <p:spPr>
          <a:xfrm>
            <a:off x="838200" y="1779905"/>
            <a:ext cx="10515600" cy="50780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Learn “best practices*” for writing tests</a:t>
            </a:r>
          </a:p>
          <a:p>
            <a:r>
              <a:rPr lang="en-US"/>
              <a:t>Learn how to TDD with C#</a:t>
            </a:r>
          </a:p>
          <a:p>
            <a:endParaRPr lang="en-US"/>
          </a:p>
          <a:p>
            <a:endParaRPr lang="en-US"/>
          </a:p>
          <a:p>
            <a:endParaRPr lang="en-US"/>
          </a:p>
          <a:p>
            <a:endParaRPr lang="en-US"/>
          </a:p>
          <a:p>
            <a:endParaRPr lang="en-US"/>
          </a:p>
          <a:p>
            <a:endParaRPr lang="en-US"/>
          </a:p>
          <a:p>
            <a:endParaRPr lang="en-US"/>
          </a:p>
          <a:p>
            <a:pPr marL="0" indent="0">
              <a:buFont typeface="Arial" panose="020B0604020202020204" pitchFamily="34" charset="0"/>
              <a:buNone/>
            </a:pPr>
            <a:r>
              <a:rPr lang="en-US" sz="1600"/>
              <a:t>* Synonym for “Just My Opinions” and I’ll probably find a way I like better in the future</a:t>
            </a:r>
          </a:p>
          <a:p>
            <a:pPr marL="0" indent="0">
              <a:buFont typeface="Arial" panose="020B0604020202020204" pitchFamily="34" charset="0"/>
              <a:buNone/>
            </a:pPr>
            <a:endParaRPr lang="en-US" dirty="0"/>
          </a:p>
        </p:txBody>
      </p:sp>
      <p:grpSp>
        <p:nvGrpSpPr>
          <p:cNvPr id="3" name="Group 2">
            <a:extLst>
              <a:ext uri="{FF2B5EF4-FFF2-40B4-BE49-F238E27FC236}">
                <a16:creationId xmlns:a16="http://schemas.microsoft.com/office/drawing/2014/main" id="{2CEB91B4-E2BE-9DC9-0086-7EEC34A95831}"/>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8A4D90AD-4CF9-D7A8-10DF-97D7659583D4}"/>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5" name="Rectangle 4">
              <a:extLst>
                <a:ext uri="{FF2B5EF4-FFF2-40B4-BE49-F238E27FC236}">
                  <a16:creationId xmlns:a16="http://schemas.microsoft.com/office/drawing/2014/main" id="{00495BA5-ADC8-BF66-0118-599F20BD2A37}"/>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475384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7825FAF2-B601-ED57-0B93-8C277544B9F7}"/>
              </a:ext>
            </a:extLst>
          </p:cNvPr>
          <p:cNvSpPr>
            <a:spLocks noGrp="1"/>
          </p:cNvSpPr>
          <p:nvPr>
            <p:ph type="title"/>
          </p:nvPr>
        </p:nvSpPr>
        <p:spPr>
          <a:xfrm>
            <a:off x="0" y="365125"/>
            <a:ext cx="9717932" cy="6027511"/>
          </a:xfrm>
        </p:spPr>
        <p:txBody>
          <a:bodyPr>
            <a:normAutofit/>
          </a:bodyPr>
          <a:lstStyle/>
          <a:p>
            <a:pPr algn="ctr"/>
            <a:r>
              <a:rPr lang="en-US" sz="10000" dirty="0">
                <a:solidFill>
                  <a:schemeClr val="bg1"/>
                </a:solidFill>
                <a:latin typeface="+mn-lt"/>
              </a:rPr>
              <a:t>What about </a:t>
            </a:r>
            <a:br>
              <a:rPr lang="en-US" sz="10000" dirty="0">
                <a:solidFill>
                  <a:schemeClr val="bg1"/>
                </a:solidFill>
                <a:latin typeface="+mn-lt"/>
              </a:rPr>
            </a:br>
            <a:r>
              <a:rPr lang="en-US" sz="10000" dirty="0">
                <a:solidFill>
                  <a:schemeClr val="bg1"/>
                </a:solidFill>
                <a:latin typeface="+mn-lt"/>
              </a:rPr>
              <a:t>this person?</a:t>
            </a:r>
          </a:p>
        </p:txBody>
      </p:sp>
      <p:pic>
        <p:nvPicPr>
          <p:cNvPr id="4100" name="Picture 4" descr="Surgeon Clipart Png Transparent Png - Full Size Clipart (#5705310) -  PinClipart">
            <a:extLst>
              <a:ext uri="{FF2B5EF4-FFF2-40B4-BE49-F238E27FC236}">
                <a16:creationId xmlns:a16="http://schemas.microsoft.com/office/drawing/2014/main" id="{45F04FF4-B5CE-ECC7-9F20-E9ABFF318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2574" y="1882303"/>
            <a:ext cx="2333422" cy="4912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0107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7825FAF2-B601-ED57-0B93-8C277544B9F7}"/>
              </a:ext>
            </a:extLst>
          </p:cNvPr>
          <p:cNvSpPr>
            <a:spLocks noGrp="1"/>
          </p:cNvSpPr>
          <p:nvPr>
            <p:ph type="title"/>
          </p:nvPr>
        </p:nvSpPr>
        <p:spPr>
          <a:xfrm>
            <a:off x="0" y="365125"/>
            <a:ext cx="12192000" cy="6027511"/>
          </a:xfrm>
        </p:spPr>
        <p:txBody>
          <a:bodyPr>
            <a:normAutofit/>
          </a:bodyPr>
          <a:lstStyle/>
          <a:p>
            <a:pPr algn="ctr"/>
            <a:r>
              <a:rPr lang="en-US" sz="10000" dirty="0">
                <a:solidFill>
                  <a:schemeClr val="bg1"/>
                </a:solidFill>
                <a:latin typeface="+mn-lt"/>
              </a:rPr>
              <a:t>You don’t get better</a:t>
            </a:r>
            <a:br>
              <a:rPr lang="en-US" sz="10000" dirty="0">
                <a:solidFill>
                  <a:schemeClr val="bg1"/>
                </a:solidFill>
                <a:latin typeface="+mn-lt"/>
              </a:rPr>
            </a:br>
            <a:r>
              <a:rPr lang="en-US" sz="10000" dirty="0">
                <a:solidFill>
                  <a:schemeClr val="bg1"/>
                </a:solidFill>
                <a:latin typeface="+mn-lt"/>
              </a:rPr>
              <a:t>at TDD</a:t>
            </a:r>
            <a:br>
              <a:rPr lang="en-US" sz="10000" dirty="0">
                <a:solidFill>
                  <a:schemeClr val="bg1"/>
                </a:solidFill>
                <a:latin typeface="+mn-lt"/>
              </a:rPr>
            </a:br>
            <a:r>
              <a:rPr lang="en-US" sz="10000" dirty="0">
                <a:solidFill>
                  <a:schemeClr val="bg1"/>
                </a:solidFill>
                <a:latin typeface="+mn-lt"/>
              </a:rPr>
              <a:t>by NOT doing TDD</a:t>
            </a:r>
          </a:p>
        </p:txBody>
      </p:sp>
    </p:spTree>
    <p:extLst>
      <p:ext uri="{BB962C8B-B14F-4D97-AF65-F5344CB8AC3E}">
        <p14:creationId xmlns:p14="http://schemas.microsoft.com/office/powerpoint/2010/main" val="39723231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CF1D0755-B4B9-D6C1-2C25-E4E2DCFF53B6}"/>
              </a:ext>
            </a:extLst>
          </p:cNvPr>
          <p:cNvPicPr>
            <a:picLocks noChangeAspect="1" noChangeArrowheads="1"/>
          </p:cNvPicPr>
          <p:nvPr/>
        </p:nvPicPr>
        <p:blipFill>
          <a:blip r:embed="rId3">
            <a:duotone>
              <a:srgbClr val="5B9BD5">
                <a:shade val="45000"/>
                <a:satMod val="135000"/>
              </a:srgbClr>
              <a:prstClr val="white"/>
            </a:duotone>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914322" y="1580322"/>
            <a:ext cx="5277678" cy="5277678"/>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7825FAF2-B601-ED57-0B93-8C277544B9F7}"/>
              </a:ext>
            </a:extLst>
          </p:cNvPr>
          <p:cNvSpPr>
            <a:spLocks noGrp="1"/>
          </p:cNvSpPr>
          <p:nvPr>
            <p:ph type="title"/>
          </p:nvPr>
        </p:nvSpPr>
        <p:spPr>
          <a:xfrm>
            <a:off x="0" y="365125"/>
            <a:ext cx="8204752" cy="6027511"/>
          </a:xfrm>
        </p:spPr>
        <p:txBody>
          <a:bodyPr>
            <a:normAutofit/>
          </a:bodyPr>
          <a:lstStyle/>
          <a:p>
            <a:pPr algn="ctr"/>
            <a:r>
              <a:rPr lang="en-US" sz="10000" dirty="0">
                <a:solidFill>
                  <a:schemeClr val="bg1"/>
                </a:solidFill>
                <a:latin typeface="+mn-lt"/>
              </a:rPr>
              <a:t>The next bug you have is a great starting point</a:t>
            </a:r>
          </a:p>
        </p:txBody>
      </p:sp>
    </p:spTree>
    <p:extLst>
      <p:ext uri="{BB962C8B-B14F-4D97-AF65-F5344CB8AC3E}">
        <p14:creationId xmlns:p14="http://schemas.microsoft.com/office/powerpoint/2010/main" val="16379040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Takeaways</a:t>
            </a:r>
          </a:p>
        </p:txBody>
      </p:sp>
      <p:sp>
        <p:nvSpPr>
          <p:cNvPr id="3" name="Content Placeholder 2"/>
          <p:cNvSpPr>
            <a:spLocks noGrp="1"/>
          </p:cNvSpPr>
          <p:nvPr>
            <p:ph idx="1"/>
          </p:nvPr>
        </p:nvSpPr>
        <p:spPr>
          <a:xfrm>
            <a:off x="838200" y="1825624"/>
            <a:ext cx="10863876" cy="4779637"/>
          </a:xfrm>
        </p:spPr>
        <p:txBody>
          <a:bodyPr>
            <a:normAutofit/>
          </a:bodyPr>
          <a:lstStyle/>
          <a:p>
            <a:r>
              <a:rPr lang="en-US" dirty="0"/>
              <a:t>What kinds of tests are there</a:t>
            </a:r>
          </a:p>
          <a:p>
            <a:r>
              <a:rPr lang="en-US" dirty="0"/>
              <a:t>Why you should TDD</a:t>
            </a:r>
          </a:p>
          <a:p>
            <a:r>
              <a:rPr lang="en-US" dirty="0"/>
              <a:t>What to test</a:t>
            </a:r>
          </a:p>
          <a:p>
            <a:r>
              <a:rPr lang="en-US" dirty="0"/>
              <a:t>Chekhov’s Gun</a:t>
            </a:r>
          </a:p>
          <a:p>
            <a:r>
              <a:rPr lang="en-US" dirty="0"/>
              <a:t>Start doing TDD the next time you have a bug</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177257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Resources</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Slides at scottsauber.com</a:t>
            </a:r>
          </a:p>
          <a:p>
            <a:r>
              <a:rPr lang="en-US" dirty="0">
                <a:hlinkClick r:id="rId3"/>
              </a:rPr>
              <a:t>TDD for React: https://www.youtube.com/watch?v=oNi7DV7fJcU</a:t>
            </a:r>
            <a:endParaRPr lang="en-US" dirty="0"/>
          </a:p>
          <a:p>
            <a:r>
              <a:rPr lang="en-US" dirty="0"/>
              <a:t>I’m giving a JetBrains Webinar on </a:t>
            </a:r>
            <a:r>
              <a:rPr lang="en-US" dirty="0" err="1"/>
              <a:t>TDDing</a:t>
            </a:r>
            <a:r>
              <a:rPr lang="en-US" dirty="0"/>
              <a:t> </a:t>
            </a:r>
            <a:r>
              <a:rPr lang="en-US" dirty="0" err="1"/>
              <a:t>Blazor</a:t>
            </a:r>
            <a:r>
              <a:rPr lang="en-US" dirty="0"/>
              <a:t> next month!</a:t>
            </a:r>
          </a:p>
          <a:p>
            <a:r>
              <a:rPr lang="en-US" dirty="0"/>
              <a:t>Going to be </a:t>
            </a:r>
            <a:r>
              <a:rPr lang="en-US" dirty="0" err="1"/>
              <a:t>TDDing</a:t>
            </a:r>
            <a:r>
              <a:rPr lang="en-US" dirty="0"/>
              <a:t> an entire feature</a:t>
            </a:r>
          </a:p>
          <a:p>
            <a:endParaRPr lang="en-US" dirty="0"/>
          </a:p>
        </p:txBody>
      </p:sp>
      <p:grpSp>
        <p:nvGrpSpPr>
          <p:cNvPr id="4" name="Group 3">
            <a:extLst>
              <a:ext uri="{FF2B5EF4-FFF2-40B4-BE49-F238E27FC236}">
                <a16:creationId xmlns:a16="http://schemas.microsoft.com/office/drawing/2014/main" id="{97F2377D-8218-3741-EFFB-1572225ED4C4}"/>
              </a:ext>
            </a:extLst>
          </p:cNvPr>
          <p:cNvGrpSpPr/>
          <p:nvPr/>
        </p:nvGrpSpPr>
        <p:grpSpPr>
          <a:xfrm>
            <a:off x="9970651" y="6160243"/>
            <a:ext cx="2130724" cy="474323"/>
            <a:chOff x="9970651" y="6185410"/>
            <a:chExt cx="2130724" cy="474323"/>
          </a:xfrm>
        </p:grpSpPr>
        <p:sp>
          <p:nvSpPr>
            <p:cNvPr id="5" name="Subtitle 2">
              <a:extLst>
                <a:ext uri="{FF2B5EF4-FFF2-40B4-BE49-F238E27FC236}">
                  <a16:creationId xmlns:a16="http://schemas.microsoft.com/office/drawing/2014/main" id="{8B9D374A-FF4E-DE7F-6593-C9FBFDCBB9D1}"/>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9D0155F0-0364-C9C2-3587-5645836F2572}"/>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76203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838200" y="365125"/>
            <a:ext cx="10515600" cy="6027511"/>
          </a:xfrm>
        </p:spPr>
        <p:txBody>
          <a:bodyPr>
            <a:normAutofit/>
          </a:bodyPr>
          <a:lstStyle/>
          <a:p>
            <a:pPr algn="ctr"/>
            <a:r>
              <a:rPr lang="en-US" sz="7200" dirty="0">
                <a:solidFill>
                  <a:schemeClr val="bg1"/>
                </a:solidFill>
                <a:latin typeface="+mn-lt"/>
              </a:rPr>
              <a:t>Questions?</a:t>
            </a:r>
            <a:br>
              <a:rPr lang="en-US" sz="7200" dirty="0">
                <a:solidFill>
                  <a:schemeClr val="bg1"/>
                </a:solidFill>
                <a:latin typeface="+mn-lt"/>
              </a:rPr>
            </a:br>
            <a:r>
              <a:rPr lang="en-US" sz="1800" dirty="0">
                <a:solidFill>
                  <a:schemeClr val="bg1"/>
                </a:solidFill>
                <a:latin typeface="+mn-lt"/>
              </a:rPr>
              <a:t>Contact: ssauber@leantechniques.com</a:t>
            </a:r>
          </a:p>
        </p:txBody>
      </p:sp>
      <p:sp>
        <p:nvSpPr>
          <p:cNvPr id="8" name="Subtitle 2">
            <a:extLst>
              <a:ext uri="{FF2B5EF4-FFF2-40B4-BE49-F238E27FC236}">
                <a16:creationId xmlns:a16="http://schemas.microsoft.com/office/drawing/2014/main" id="{097882A2-4820-4881-9C23-D09EE5DE1AF4}"/>
              </a:ext>
            </a:extLst>
          </p:cNvPr>
          <p:cNvSpPr txBox="1">
            <a:spLocks/>
          </p:cNvSpPr>
          <p:nvPr/>
        </p:nvSpPr>
        <p:spPr>
          <a:xfrm>
            <a:off x="90625" y="3418380"/>
            <a:ext cx="12192000" cy="33710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dirty="0">
              <a:solidFill>
                <a:schemeClr val="bg1"/>
              </a:solidFill>
              <a:ea typeface="Open Sans" panose="020B0606030504020204" pitchFamily="34" charset="0"/>
              <a:cs typeface="Open Sans" panose="020B0606030504020204" pitchFamily="34" charset="0"/>
            </a:endParaRPr>
          </a:p>
          <a:p>
            <a:endParaRPr lang="en-US" sz="4000"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pPr marL="0" indent="0">
              <a:buNone/>
            </a:pPr>
            <a:endParaRPr lang="en-US" dirty="0">
              <a:solidFill>
                <a:schemeClr val="bg1"/>
              </a:solidFill>
              <a:ea typeface="Open Sans" panose="020B0606030504020204" pitchFamily="34" charset="0"/>
              <a:cs typeface="Open Sans" panose="020B0606030504020204" pitchFamily="34" charset="0"/>
            </a:endParaRPr>
          </a:p>
          <a:p>
            <a:pPr marL="0" indent="0">
              <a:buNone/>
            </a:pPr>
            <a:r>
              <a:rPr lang="en-US" dirty="0">
                <a:solidFill>
                  <a:schemeClr val="bg1"/>
                </a:solidFill>
                <a:ea typeface="Open Sans" panose="020B0606030504020204" pitchFamily="34" charset="0"/>
                <a:cs typeface="Open Sans" panose="020B0606030504020204" pitchFamily="34" charset="0"/>
              </a:rPr>
              <a:t>Slides at scottsauber.com</a:t>
            </a:r>
          </a:p>
        </p:txBody>
      </p:sp>
      <p:grpSp>
        <p:nvGrpSpPr>
          <p:cNvPr id="6" name="Group 5">
            <a:extLst>
              <a:ext uri="{FF2B5EF4-FFF2-40B4-BE49-F238E27FC236}">
                <a16:creationId xmlns:a16="http://schemas.microsoft.com/office/drawing/2014/main" id="{FA317392-27D1-BDE7-E0D7-600E64D47858}"/>
              </a:ext>
            </a:extLst>
          </p:cNvPr>
          <p:cNvGrpSpPr/>
          <p:nvPr/>
        </p:nvGrpSpPr>
        <p:grpSpPr>
          <a:xfrm>
            <a:off x="10061276" y="6255713"/>
            <a:ext cx="2130724" cy="474323"/>
            <a:chOff x="9970651" y="6185410"/>
            <a:chExt cx="2130724" cy="474323"/>
          </a:xfrm>
        </p:grpSpPr>
        <p:sp>
          <p:nvSpPr>
            <p:cNvPr id="7" name="Subtitle 2">
              <a:extLst>
                <a:ext uri="{FF2B5EF4-FFF2-40B4-BE49-F238E27FC236}">
                  <a16:creationId xmlns:a16="http://schemas.microsoft.com/office/drawing/2014/main" id="{CAEDCF79-6369-3312-C72B-E492C2FFC565}"/>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sp>
          <p:nvSpPr>
            <p:cNvPr id="9" name="Rectangle 8">
              <a:extLst>
                <a:ext uri="{FF2B5EF4-FFF2-40B4-BE49-F238E27FC236}">
                  <a16:creationId xmlns:a16="http://schemas.microsoft.com/office/drawing/2014/main" id="{072B5C07-DFD0-2B15-9503-90458218B795}"/>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109887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838200" y="365125"/>
            <a:ext cx="10515600" cy="6027511"/>
          </a:xfrm>
        </p:spPr>
        <p:txBody>
          <a:bodyPr>
            <a:normAutofit/>
          </a:bodyPr>
          <a:lstStyle/>
          <a:p>
            <a:pPr algn="ctr"/>
            <a:r>
              <a:rPr lang="en-US" sz="7200" dirty="0">
                <a:solidFill>
                  <a:schemeClr val="bg1"/>
                </a:solidFill>
                <a:latin typeface="+mn-lt"/>
              </a:rPr>
              <a:t>Thanks!</a:t>
            </a:r>
          </a:p>
        </p:txBody>
      </p:sp>
      <p:sp>
        <p:nvSpPr>
          <p:cNvPr id="7" name="Subtitle 2">
            <a:extLst>
              <a:ext uri="{FF2B5EF4-FFF2-40B4-BE49-F238E27FC236}">
                <a16:creationId xmlns:a16="http://schemas.microsoft.com/office/drawing/2014/main" id="{FD62362D-55B2-4103-A7AF-54CC41B415B4}"/>
              </a:ext>
            </a:extLst>
          </p:cNvPr>
          <p:cNvSpPr txBox="1">
            <a:spLocks/>
          </p:cNvSpPr>
          <p:nvPr/>
        </p:nvSpPr>
        <p:spPr>
          <a:xfrm>
            <a:off x="90625" y="3418380"/>
            <a:ext cx="12192000" cy="33710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dirty="0">
              <a:solidFill>
                <a:schemeClr val="bg1"/>
              </a:solidFill>
              <a:ea typeface="Open Sans" panose="020B0606030504020204" pitchFamily="34" charset="0"/>
              <a:cs typeface="Open Sans" panose="020B0606030504020204" pitchFamily="34" charset="0"/>
            </a:endParaRPr>
          </a:p>
          <a:p>
            <a:endParaRPr lang="en-US" sz="4000"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pPr marL="0" indent="0">
              <a:buNone/>
            </a:pPr>
            <a:endParaRPr lang="en-US" dirty="0">
              <a:solidFill>
                <a:schemeClr val="bg1"/>
              </a:solidFill>
              <a:ea typeface="Open Sans" panose="020B0606030504020204" pitchFamily="34" charset="0"/>
              <a:cs typeface="Open Sans" panose="020B0606030504020204" pitchFamily="34" charset="0"/>
            </a:endParaRPr>
          </a:p>
          <a:p>
            <a:pPr marL="0" indent="0">
              <a:buNone/>
            </a:pPr>
            <a:r>
              <a:rPr lang="en-US" dirty="0">
                <a:solidFill>
                  <a:schemeClr val="bg1"/>
                </a:solidFill>
                <a:ea typeface="Open Sans" panose="020B0606030504020204" pitchFamily="34" charset="0"/>
                <a:cs typeface="Open Sans" panose="020B0606030504020204" pitchFamily="34" charset="0"/>
              </a:rPr>
              <a:t>Slides at scottsauber.com</a:t>
            </a:r>
          </a:p>
        </p:txBody>
      </p:sp>
      <p:grpSp>
        <p:nvGrpSpPr>
          <p:cNvPr id="6" name="Group 5">
            <a:extLst>
              <a:ext uri="{FF2B5EF4-FFF2-40B4-BE49-F238E27FC236}">
                <a16:creationId xmlns:a16="http://schemas.microsoft.com/office/drawing/2014/main" id="{CE0D3713-F3EF-9907-AE2C-81CAE8EE1032}"/>
              </a:ext>
            </a:extLst>
          </p:cNvPr>
          <p:cNvGrpSpPr/>
          <p:nvPr/>
        </p:nvGrpSpPr>
        <p:grpSpPr>
          <a:xfrm>
            <a:off x="10061276" y="6255713"/>
            <a:ext cx="2130724" cy="474323"/>
            <a:chOff x="9970651" y="6185410"/>
            <a:chExt cx="2130724" cy="474323"/>
          </a:xfrm>
        </p:grpSpPr>
        <p:sp>
          <p:nvSpPr>
            <p:cNvPr id="8" name="Subtitle 2">
              <a:extLst>
                <a:ext uri="{FF2B5EF4-FFF2-40B4-BE49-F238E27FC236}">
                  <a16:creationId xmlns:a16="http://schemas.microsoft.com/office/drawing/2014/main" id="{AC058655-0A4D-A435-8AF1-E64E0CA276B5}"/>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sp>
          <p:nvSpPr>
            <p:cNvPr id="9" name="Rectangle 8">
              <a:extLst>
                <a:ext uri="{FF2B5EF4-FFF2-40B4-BE49-F238E27FC236}">
                  <a16:creationId xmlns:a16="http://schemas.microsoft.com/office/drawing/2014/main" id="{813CAB7E-EB4B-279D-5799-DD0F5243C897}"/>
                </a:ext>
              </a:extLst>
            </p:cNvPr>
            <p:cNvSpPr/>
            <p:nvPr/>
          </p:nvSpPr>
          <p:spPr>
            <a:xfrm>
              <a:off x="9970651" y="6285411"/>
              <a:ext cx="347472" cy="274320"/>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94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Who am I?	</a:t>
            </a:r>
          </a:p>
        </p:txBody>
      </p:sp>
      <p:sp>
        <p:nvSpPr>
          <p:cNvPr id="3" name="Content Placeholder 2"/>
          <p:cNvSpPr>
            <a:spLocks noGrp="1"/>
          </p:cNvSpPr>
          <p:nvPr>
            <p:ph idx="1"/>
          </p:nvPr>
        </p:nvSpPr>
        <p:spPr>
          <a:xfrm>
            <a:off x="838200" y="1825625"/>
            <a:ext cx="7321062" cy="4351338"/>
          </a:xfrm>
        </p:spPr>
        <p:txBody>
          <a:bodyPr/>
          <a:lstStyle/>
          <a:p>
            <a:r>
              <a:rPr lang="en-US" dirty="0"/>
              <a:t>Director of Engineering at </a:t>
            </a:r>
            <a:r>
              <a:rPr lang="en-US" dirty="0">
                <a:hlinkClick r:id="rId3"/>
              </a:rPr>
              <a:t>Lean </a:t>
            </a:r>
            <a:r>
              <a:rPr lang="en-US" dirty="0" err="1">
                <a:hlinkClick r:id="rId3"/>
              </a:rPr>
              <a:t>TECHniques</a:t>
            </a:r>
            <a:endParaRPr lang="en-US" dirty="0"/>
          </a:p>
          <a:p>
            <a:r>
              <a:rPr lang="en-US" dirty="0"/>
              <a:t>Co-organizer of </a:t>
            </a:r>
            <a:r>
              <a:rPr lang="en-US" dirty="0">
                <a:hlinkClick r:id="rId4"/>
              </a:rPr>
              <a:t>Iowa .NET User Group</a:t>
            </a:r>
            <a:r>
              <a:rPr lang="en-US" dirty="0"/>
              <a:t> </a:t>
            </a:r>
          </a:p>
          <a:p>
            <a:r>
              <a:rPr lang="en-US" dirty="0">
                <a:hlinkClick r:id="rId5"/>
              </a:rPr>
              <a:t>Microsoft MVP</a:t>
            </a:r>
            <a:endParaRPr lang="en-US" dirty="0"/>
          </a:p>
          <a:p>
            <a:r>
              <a:rPr lang="en-US" dirty="0">
                <a:hlinkClick r:id="rId6"/>
              </a:rPr>
              <a:t>Friend of Redgate</a:t>
            </a:r>
            <a:endParaRPr lang="en-US" dirty="0"/>
          </a:p>
          <a:p>
            <a:r>
              <a:rPr lang="en-US" dirty="0"/>
              <a:t>Blog at </a:t>
            </a:r>
            <a:r>
              <a:rPr lang="en-US" dirty="0">
                <a:hlinkClick r:id="rId7"/>
              </a:rPr>
              <a:t>scottsauber.com</a:t>
            </a:r>
            <a:endParaRPr lang="en-US" dirty="0"/>
          </a:p>
        </p:txBody>
      </p:sp>
      <p:pic>
        <p:nvPicPr>
          <p:cNvPr id="1026" name="Picture 2">
            <a:extLst>
              <a:ext uri="{FF2B5EF4-FFF2-40B4-BE49-F238E27FC236}">
                <a16:creationId xmlns:a16="http://schemas.microsoft.com/office/drawing/2014/main" id="{C75982A1-85DB-45AA-9914-A3353449E1F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60000">
            <a:off x="8314377" y="3597260"/>
            <a:ext cx="2509526" cy="154335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32CBB1C8-2801-43D3-BA5C-48A783C732E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r="67449"/>
          <a:stretch/>
        </p:blipFill>
        <p:spPr bwMode="auto">
          <a:xfrm>
            <a:off x="8639005" y="1534986"/>
            <a:ext cx="1860273" cy="1533525"/>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descr="Microsoft Most Valuable Professional - Wikipedia">
            <a:extLst>
              <a:ext uri="{FF2B5EF4-FFF2-40B4-BE49-F238E27FC236}">
                <a16:creationId xmlns:a16="http://schemas.microsoft.com/office/drawing/2014/main" id="{B28FEFDF-5380-08F9-B9F0-5DF75C67047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20763" y="5323014"/>
            <a:ext cx="3161479" cy="1275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819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par>
                                <p:cTn id="16" presetID="10" presetClass="entr" presetSubtype="0" fill="hold" nodeType="with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fade">
                                      <p:cBhvr>
                                        <p:cTn id="18" dur="500"/>
                                        <p:tgtEl>
                                          <p:spTgt spid="10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par>
                                <p:cTn id="24" presetID="10" presetClass="entr" presetSubtype="0" fill="hold" nodeType="withEffect">
                                  <p:stCondLst>
                                    <p:cond delay="0"/>
                                  </p:stCondLst>
                                  <p:childTnLst>
                                    <p:set>
                                      <p:cBhvr>
                                        <p:cTn id="25" dur="1" fill="hold">
                                          <p:stCondLst>
                                            <p:cond delay="0"/>
                                          </p:stCondLst>
                                        </p:cTn>
                                        <p:tgtEl>
                                          <p:spTgt spid="22530"/>
                                        </p:tgtEl>
                                        <p:attrNameLst>
                                          <p:attrName>style.visibility</p:attrName>
                                        </p:attrNameLst>
                                      </p:cBhvr>
                                      <p:to>
                                        <p:strVal val="visible"/>
                                      </p:to>
                                    </p:set>
                                    <p:animEffect transition="in" filter="fade">
                                      <p:cBhvr>
                                        <p:cTn id="26" dur="500"/>
                                        <p:tgtEl>
                                          <p:spTgt spid="225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0" y="326910"/>
            <a:ext cx="12192000" cy="2747938"/>
          </a:xfrm>
        </p:spPr>
        <p:txBody>
          <a:bodyPr>
            <a:normAutofit/>
          </a:bodyPr>
          <a:lstStyle/>
          <a:p>
            <a:r>
              <a:rPr lang="en-US" sz="9600" b="1" dirty="0">
                <a:solidFill>
                  <a:schemeClr val="bg1"/>
                </a:solidFill>
                <a:latin typeface="+mn-lt"/>
                <a:ea typeface="Open Sans" panose="020B0606030504020204" pitchFamily="34" charset="0"/>
                <a:cs typeface="Open Sans" panose="020B0606030504020204" pitchFamily="34" charset="0"/>
              </a:rPr>
              <a:t>Testing</a:t>
            </a:r>
          </a:p>
        </p:txBody>
      </p:sp>
      <p:pic>
        <p:nvPicPr>
          <p:cNvPr id="4098" name="Picture 2" descr="Neuro-bit-camera-test GIFs - Get the best GIF on GIPHY">
            <a:extLst>
              <a:ext uri="{FF2B5EF4-FFF2-40B4-BE49-F238E27FC236}">
                <a16:creationId xmlns:a16="http://schemas.microsoft.com/office/drawing/2014/main" id="{59601C3F-492A-463A-C827-66211E2DB4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4750" y="3624873"/>
            <a:ext cx="4762500" cy="278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2356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Why do we write tests?</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Confidence our application works</a:t>
            </a:r>
          </a:p>
          <a:p>
            <a:r>
              <a:rPr lang="en-US" dirty="0"/>
              <a:t>Minimize manual work</a:t>
            </a:r>
          </a:p>
          <a:p>
            <a:r>
              <a:rPr lang="en-US" dirty="0"/>
              <a:t>Document behavior through tests</a:t>
            </a:r>
          </a:p>
        </p:txBody>
      </p:sp>
      <p:grpSp>
        <p:nvGrpSpPr>
          <p:cNvPr id="4" name="Group 3">
            <a:extLst>
              <a:ext uri="{FF2B5EF4-FFF2-40B4-BE49-F238E27FC236}">
                <a16:creationId xmlns:a16="http://schemas.microsoft.com/office/drawing/2014/main" id="{B04A2ACA-FF87-8A20-6F8F-BFF8BF708272}"/>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5258820E-D2AE-6AE9-CDB9-EAC898D35AC7}"/>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5D74B29E-2554-BA60-5B26-1A510C83F47E}"/>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48313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kinds of tests are there?</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t>Unit</a:t>
            </a:r>
          </a:p>
          <a:p>
            <a:r>
              <a:rPr lang="en-US" dirty="0"/>
              <a:t>Integration</a:t>
            </a:r>
          </a:p>
          <a:p>
            <a:r>
              <a:rPr lang="en-US" dirty="0"/>
              <a:t>End to End</a:t>
            </a:r>
          </a:p>
          <a:p>
            <a:r>
              <a:rPr lang="en-US" dirty="0"/>
              <a:t>…and more (Load, Stress, Smoke, </a:t>
            </a:r>
            <a:r>
              <a:rPr lang="en-US" dirty="0" err="1"/>
              <a:t>etc</a:t>
            </a:r>
            <a:r>
              <a:rPr lang="en-US" dirty="0"/>
              <a:t>)</a:t>
            </a:r>
          </a:p>
        </p:txBody>
      </p:sp>
      <p:grpSp>
        <p:nvGrpSpPr>
          <p:cNvPr id="4" name="Group 3">
            <a:extLst>
              <a:ext uri="{FF2B5EF4-FFF2-40B4-BE49-F238E27FC236}">
                <a16:creationId xmlns:a16="http://schemas.microsoft.com/office/drawing/2014/main" id="{0BAD08D7-BBD5-1C9A-2E57-43B316F01AC5}"/>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39F53FF8-E3AF-0150-0AE1-C95134096752}"/>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B4CC1C8F-A077-31AE-18ED-532BEB861AB5}"/>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67958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Unit Tests</a:t>
            </a:r>
          </a:p>
        </p:txBody>
      </p:sp>
      <p:sp>
        <p:nvSpPr>
          <p:cNvPr id="3" name="Content Placeholder 2"/>
          <p:cNvSpPr>
            <a:spLocks noGrp="1"/>
          </p:cNvSpPr>
          <p:nvPr>
            <p:ph idx="1"/>
          </p:nvPr>
        </p:nvSpPr>
        <p:spPr>
          <a:xfrm>
            <a:off x="838200" y="1825625"/>
            <a:ext cx="10515600" cy="4749836"/>
          </a:xfrm>
        </p:spPr>
        <p:txBody>
          <a:bodyPr>
            <a:normAutofit/>
          </a:bodyPr>
          <a:lstStyle/>
          <a:p>
            <a:r>
              <a:rPr lang="en-US" dirty="0">
                <a:hlinkClick r:id="rId3"/>
              </a:rPr>
              <a:t>FIRST</a:t>
            </a:r>
            <a:endParaRPr lang="en-US" dirty="0"/>
          </a:p>
          <a:p>
            <a:r>
              <a:rPr lang="en-US" b="1" dirty="0"/>
              <a:t>F</a:t>
            </a:r>
            <a:r>
              <a:rPr lang="en-US" dirty="0"/>
              <a:t>ast</a:t>
            </a:r>
          </a:p>
          <a:p>
            <a:r>
              <a:rPr lang="en-US" b="1" dirty="0"/>
              <a:t>I</a:t>
            </a:r>
            <a:r>
              <a:rPr lang="en-US" dirty="0"/>
              <a:t>solated</a:t>
            </a:r>
          </a:p>
          <a:p>
            <a:r>
              <a:rPr lang="en-US" b="1" dirty="0"/>
              <a:t>R</a:t>
            </a:r>
            <a:r>
              <a:rPr lang="en-US" dirty="0"/>
              <a:t>epeatable</a:t>
            </a:r>
          </a:p>
          <a:p>
            <a:r>
              <a:rPr lang="en-US" b="1" dirty="0"/>
              <a:t>S</a:t>
            </a:r>
            <a:r>
              <a:rPr lang="en-US" dirty="0"/>
              <a:t>elf-validating</a:t>
            </a:r>
          </a:p>
          <a:p>
            <a:r>
              <a:rPr lang="en-US" b="1" dirty="0"/>
              <a:t>T</a:t>
            </a:r>
            <a:r>
              <a:rPr lang="en-US" dirty="0"/>
              <a:t>imely</a:t>
            </a:r>
          </a:p>
          <a:p>
            <a:r>
              <a:rPr lang="en-US" dirty="0"/>
              <a:t>“Solitary”</a:t>
            </a:r>
          </a:p>
        </p:txBody>
      </p:sp>
      <p:grpSp>
        <p:nvGrpSpPr>
          <p:cNvPr id="4" name="Group 3">
            <a:extLst>
              <a:ext uri="{FF2B5EF4-FFF2-40B4-BE49-F238E27FC236}">
                <a16:creationId xmlns:a16="http://schemas.microsoft.com/office/drawing/2014/main" id="{0BCC82A0-742E-9BAA-69CF-BFB4B9B15FD3}"/>
              </a:ext>
            </a:extLst>
          </p:cNvPr>
          <p:cNvGrpSpPr/>
          <p:nvPr/>
        </p:nvGrpSpPr>
        <p:grpSpPr>
          <a:xfrm>
            <a:off x="9970651" y="6185410"/>
            <a:ext cx="2130724" cy="474323"/>
            <a:chOff x="9970651" y="6185410"/>
            <a:chExt cx="2130724" cy="474323"/>
          </a:xfrm>
        </p:grpSpPr>
        <p:sp>
          <p:nvSpPr>
            <p:cNvPr id="5" name="Subtitle 2">
              <a:extLst>
                <a:ext uri="{FF2B5EF4-FFF2-40B4-BE49-F238E27FC236}">
                  <a16:creationId xmlns:a16="http://schemas.microsoft.com/office/drawing/2014/main" id="{50204DEB-61E2-25F6-0E57-0F32710D2AB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6" name="Rectangle 5">
              <a:extLst>
                <a:ext uri="{FF2B5EF4-FFF2-40B4-BE49-F238E27FC236}">
                  <a16:creationId xmlns:a16="http://schemas.microsoft.com/office/drawing/2014/main" id="{6B6B7DE6-668A-E253-A9EF-5EF3BB582426}"/>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63736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A6A6A6"/>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A6A6A6"/>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A6A6A6"/>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A6A6A6"/>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A6A6A6"/>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A6A6A6"/>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A6A6A6"/>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36337</TotalTime>
  <Words>1149</Words>
  <Application>Microsoft Office PowerPoint</Application>
  <PresentationFormat>Widescreen</PresentationFormat>
  <Paragraphs>258</Paragraphs>
  <Slides>46</Slides>
  <Notes>45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Calibri Light</vt:lpstr>
      <vt:lpstr>Office Theme</vt:lpstr>
      <vt:lpstr>Test Driven Developmet with C# From Padawan     to Jedi </vt:lpstr>
      <vt:lpstr>Audience</vt:lpstr>
      <vt:lpstr>Agenda</vt:lpstr>
      <vt:lpstr>Goals</vt:lpstr>
      <vt:lpstr>Who am I? </vt:lpstr>
      <vt:lpstr>Testing</vt:lpstr>
      <vt:lpstr>Why do we write tests?</vt:lpstr>
      <vt:lpstr>What kinds of tests are there?</vt:lpstr>
      <vt:lpstr>Unit Tests</vt:lpstr>
      <vt:lpstr>Integration Tests</vt:lpstr>
      <vt:lpstr>End to End Tests</vt:lpstr>
      <vt:lpstr>How many do I create of each?</vt:lpstr>
      <vt:lpstr>How many do I create of each?</vt:lpstr>
      <vt:lpstr>How many do I create of each?</vt:lpstr>
      <vt:lpstr>Test Driven Development</vt:lpstr>
      <vt:lpstr>What is TDD?</vt:lpstr>
      <vt:lpstr>What is TDD?</vt:lpstr>
      <vt:lpstr>How do I TDD?</vt:lpstr>
      <vt:lpstr>PowerPoint Presentation</vt:lpstr>
      <vt:lpstr>What is NOT TDD?</vt:lpstr>
      <vt:lpstr>Why TDD?</vt:lpstr>
      <vt:lpstr>What should I test?</vt:lpstr>
      <vt:lpstr>PowerPoint Presentation</vt:lpstr>
      <vt:lpstr>TDD Demo</vt:lpstr>
      <vt:lpstr>Slight TDD Detour</vt:lpstr>
      <vt:lpstr>“Remove everything that has no relevance to the story. If you say in the first chapter that there is a rifle hanging on the wall, in the second or third chapter it absolutely must go off. If it's not going to be fired,  it shouldn't be hanging there.”        Anton Chekhov</vt:lpstr>
      <vt:lpstr>Chekhov’s Gun Applied to Testing</vt:lpstr>
      <vt:lpstr>Chekhov’s Gun Applied to Testing</vt:lpstr>
      <vt:lpstr>Chekhov’s Gun Applied to Testing</vt:lpstr>
      <vt:lpstr>Chekhov’s Gun Applied to Testing</vt:lpstr>
      <vt:lpstr>Chekhov’s Gun Applied to Testing</vt:lpstr>
      <vt:lpstr>Back to TDD</vt:lpstr>
      <vt:lpstr>Forms of TDD</vt:lpstr>
      <vt:lpstr>Bottom up</vt:lpstr>
      <vt:lpstr>Top down</vt:lpstr>
      <vt:lpstr>Neither style is “correct”</vt:lpstr>
      <vt:lpstr>But I don’t  have time to write tests!</vt:lpstr>
      <vt:lpstr>Why?</vt:lpstr>
      <vt:lpstr>My boss won’t let me!</vt:lpstr>
      <vt:lpstr>What about  this person?</vt:lpstr>
      <vt:lpstr>You don’t get better at TDD by NOT doing TDD</vt:lpstr>
      <vt:lpstr>The next bug you have is a great starting point</vt:lpstr>
      <vt:lpstr>Takeaways</vt:lpstr>
      <vt:lpstr>Resources</vt:lpstr>
      <vt:lpstr>Questions? Contact: ssauber@leantechniques.com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TDD C#</dc:title>
  <dc:creator>Scott Sauber</dc:creator>
  <cp:lastModifiedBy>Scott Sauber</cp:lastModifiedBy>
  <cp:revision>372</cp:revision>
  <dcterms:created xsi:type="dcterms:W3CDTF">2020-03-08T20:31:35Z</dcterms:created>
  <dcterms:modified xsi:type="dcterms:W3CDTF">2023-10-17T19:41:42Z</dcterms:modified>
</cp:coreProperties>
</file>

<file path=docProps/thumbnail.jpeg>
</file>